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charts/chart1.xml" ContentType="application/vnd.openxmlformats-officedocument.drawingml.chart+xml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1" i="0" strike="noStrike" sz="1844" u="none">
                <a:solidFill>
                  <a:srgbClr val="000000"/>
                </a:solidFill>
                <a:latin typeface="Times New Roman"/>
              </a:defRPr>
            </a:pPr>
            <a:r>
              <a:rPr b="1" i="0" strike="noStrike" sz="1844" u="none">
                <a:solidFill>
                  <a:srgbClr val="000000"/>
                </a:solidFill>
                <a:latin typeface="Times New Roman"/>
              </a:rPr>
              <a:t>Istogram. 3D 1</a:t>
            </a:r>
          </a:p>
        </c:rich>
      </c:tx>
      <c:layout>
        <c:manualLayout>
          <c:xMode val="edge"/>
          <c:yMode val="edge"/>
          <c:x val="0.416709"/>
          <c:y val="0"/>
          <c:w val="0.166582"/>
          <c:h val="0.0664557"/>
        </c:manualLayout>
      </c:layout>
      <c:overlay val="1"/>
      <c:spPr>
        <a:noFill/>
        <a:effectLst/>
      </c:spPr>
    </c:title>
    <c:autoTitleDeleted val="1"/>
    <c:view3D>
      <c:rotX val="15"/>
      <c:hPercent val="46"/>
      <c:rotY val="0"/>
      <c:depthPercent val="50"/>
      <c:rAngAx val="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bar3DChart>
        <c:barDir val="col"/>
        <c:grouping val="clustered"/>
        <c:varyColors val="0"/>
        <c:ser>
          <c:idx val="0"/>
          <c:order val="0"/>
          <c:tx>
            <c:v>Istogram. 3D 1</c:v>
          </c:tx>
          <c:spPr>
            <a:solidFill>
              <a:srgbClr val="FFFF99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Pt>
            <c:idx val="0"/>
            <c:spPr>
              <a:solidFill>
                <a:srgbClr val="FFFF99"/>
              </a:solidFill>
              <a:ln w="12700" cap="flat">
                <a:noFill/>
                <a:miter lim="400000"/>
              </a:ln>
              <a:effectLst/>
              <a:sp3d prstMaterial="matte"/>
            </c:spPr>
          </c:dPt>
          <c:dPt>
            <c:idx val="1"/>
            <c:spPr>
              <a:solidFill>
                <a:srgbClr val="FF9900"/>
              </a:solidFill>
              <a:ln w="12700" cap="flat">
                <a:noFill/>
                <a:miter lim="400000"/>
              </a:ln>
              <a:effectLst/>
              <a:sp3d prstMaterial="matte"/>
            </c:spPr>
          </c:dPt>
          <c:dPt>
            <c:idx val="2"/>
            <c:spPr>
              <a:solidFill>
                <a:srgbClr val="CCCCFF"/>
              </a:solidFill>
              <a:ln w="12700" cap="flat">
                <a:noFill/>
                <a:miter lim="400000"/>
              </a:ln>
              <a:effectLst/>
              <a:sp3d prstMaterial="matte"/>
            </c:spPr>
          </c:dPt>
          <c:dPt>
            <c:idx val="3"/>
            <c:spPr>
              <a:solidFill>
                <a:srgbClr val="00CC99"/>
              </a:solidFill>
              <a:ln w="12700" cap="flat">
                <a:noFill/>
                <a:miter lim="400000"/>
              </a:ln>
              <a:effectLst/>
              <a:sp3d prstMaterial="matte"/>
            </c:spPr>
          </c:dPt>
          <c:dPt>
            <c:idx val="4"/>
            <c:spPr>
              <a:solidFill>
                <a:srgbClr val="CCFFFF"/>
              </a:solidFill>
              <a:ln w="12700" cap="flat">
                <a:noFill/>
                <a:miter lim="400000"/>
              </a:ln>
              <a:effectLst/>
              <a:sp3d prstMaterial="matte"/>
            </c:spPr>
          </c:dPt>
          <c:dLbls>
            <c:dLbl>
              <c:idx val="0"/>
              <c:numFmt formatCode="0.#" sourceLinked="0"/>
              <c:txPr>
                <a:bodyPr/>
                <a:lstStyle/>
                <a:p>
                  <a:pPr>
                    <a:defRPr b="1" i="0" strike="noStrike" sz="1869" u="none">
                      <a:solidFill>
                        <a:srgbClr val="FFFFFF"/>
                      </a:solidFill>
                      <a:latin typeface="Garrison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.#" sourceLinked="0"/>
              <c:txPr>
                <a:bodyPr/>
                <a:lstStyle/>
                <a:p>
                  <a:pPr>
                    <a:defRPr b="1" i="0" strike="noStrike" sz="1869" u="none">
                      <a:solidFill>
                        <a:srgbClr val="FFFFFF"/>
                      </a:solidFill>
                      <a:latin typeface="Garrison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.##" sourceLinked="0"/>
              <c:txPr>
                <a:bodyPr/>
                <a:lstStyle/>
                <a:p>
                  <a:pPr>
                    <a:defRPr b="1" i="0" strike="noStrike" sz="1869" u="none">
                      <a:solidFill>
                        <a:srgbClr val="FFFFFF"/>
                      </a:solidFill>
                      <a:latin typeface="Garrison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.#" sourceLinked="0"/>
              <c:txPr>
                <a:bodyPr/>
                <a:lstStyle/>
                <a:p>
                  <a:pPr>
                    <a:defRPr b="1" i="0" strike="noStrike" sz="1869" u="none">
                      <a:solidFill>
                        <a:srgbClr val="FFFFFF"/>
                      </a:solidFill>
                      <a:latin typeface="Garrison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0.#" sourceLinked="0"/>
              <c:txPr>
                <a:bodyPr/>
                <a:lstStyle/>
                <a:p>
                  <a:pPr>
                    <a:defRPr b="1" i="0" strike="noStrike" sz="1869" u="none">
                      <a:solidFill>
                        <a:srgbClr val="FFFFFF"/>
                      </a:solidFill>
                      <a:latin typeface="Garrison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#" sourceLinked="0"/>
            <c:txPr>
              <a:bodyPr/>
              <a:lstStyle/>
              <a:p>
                <a:pPr>
                  <a:defRPr b="1" i="0" strike="noStrike" sz="1869" u="none">
                    <a:solidFill>
                      <a:srgbClr val="FFFFFF"/>
                    </a:solidFill>
                    <a:latin typeface="Garrison San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5"/>
              <c:pt idx="0">
                <c:v>Inadequate blood pressure control</c:v>
              </c:pt>
              <c:pt idx="1">
                <c:v>Side effects</c:v>
              </c:pt>
              <c:pt idx="2">
                <c:v>New antihypertensive agent availability</c:v>
              </c:pt>
              <c:pt idx="3">
                <c:v>Pharmacological interactions</c:v>
              </c:pt>
              <c:pt idx="4">
                <c:v>Other</c:v>
              </c:pt>
            </c:strLit>
          </c:cat>
          <c:val>
            <c:numLit>
              <c:ptCount val="5"/>
              <c:pt idx="0">
                <c:v>34.100000</c:v>
              </c:pt>
              <c:pt idx="1">
                <c:v>53.300000</c:v>
              </c:pt>
              <c:pt idx="2">
                <c:v>8.200000</c:v>
              </c:pt>
              <c:pt idx="3">
                <c:v>3.300000</c:v>
              </c:pt>
              <c:pt idx="4">
                <c:v>1.100000</c:v>
              </c:pt>
            </c:numLit>
          </c:val>
          <c:shape val="box"/>
        </c:ser>
        <c:gapWidth val="100"/>
        <c:gapDepth val="150"/>
        <c:shape val="box"/>
        <c:axId val="2094734552"/>
        <c:axId val="2094734553"/>
        <c:axId val="2094734554"/>
      </c:bar3D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b="0" i="0" strike="noStrike" sz="1134" u="none">
                <a:solidFill>
                  <a:srgbClr val="FFFFFF"/>
                </a:solidFill>
                <a:latin typeface="Garrison Sans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numFmt formatCode="0.##" sourceLinked="0"/>
        <c:majorTickMark val="out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b="1" i="0" strike="noStrike" sz="1869" u="none">
                <a:solidFill>
                  <a:srgbClr val="FFFFFF"/>
                </a:solidFill>
                <a:latin typeface="Garrison Sans"/>
              </a:defRPr>
            </a:pPr>
          </a:p>
        </c:txPr>
        <c:crossAx val="2094734552"/>
        <c:crosses val="autoZero"/>
        <c:crossBetween val="between"/>
        <c:majorUnit val="15"/>
        <c:minorUnit val="7.5"/>
      </c:valAx>
      <c:serAx>
        <c:axId val="2094734554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round/>
          </a:ln>
        </c:spPr>
        <c:crossAx val="2094734553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Shape 23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Num" sz="quarter" idx="2"/>
          </p:nvPr>
        </p:nvSpPr>
        <p:spPr>
          <a:xfrm>
            <a:off x="6553200" y="6245225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bg>
      <p:bgPr>
        <a:gradFill flip="none" rotWithShape="1">
          <a:gsLst>
            <a:gs pos="0">
              <a:srgbClr val="000000"/>
            </a:gs>
            <a:gs pos="100000">
              <a:srgbClr val="333399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27" name="Shape 127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8" name="Shape 128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bg>
      <p:bgPr>
        <a:gradFill flip="none" rotWithShape="1">
          <a:gsLst>
            <a:gs pos="0">
              <a:srgbClr val="000000"/>
            </a:gs>
            <a:gs pos="100000">
              <a:srgbClr val="333399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7" name="Shape 137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bg>
      <p:bgPr>
        <a:gradFill flip="none" rotWithShape="1">
          <a:gsLst>
            <a:gs pos="0">
              <a:srgbClr val="000000"/>
            </a:gs>
            <a:gs pos="100000">
              <a:srgbClr val="333399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45" name="Shape 145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6" name="Shape 146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bg>
      <p:bgPr>
        <a:gradFill flip="none" rotWithShape="1">
          <a:gsLst>
            <a:gs pos="0">
              <a:srgbClr val="000000"/>
            </a:gs>
            <a:gs pos="100000">
              <a:srgbClr val="333399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" name="Shape 21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bg>
      <p:bgPr>
        <a:gradFill flip="none" rotWithShape="1">
          <a:gsLst>
            <a:gs pos="0">
              <a:srgbClr val="000000"/>
            </a:gs>
            <a:gs pos="100000">
              <a:srgbClr val="333399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54" name="Shape 154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5" name="Shape 155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bg>
      <p:bgPr>
        <a:gradFill flip="none" rotWithShape="1">
          <a:gsLst>
            <a:gs pos="0">
              <a:srgbClr val="000000"/>
            </a:gs>
            <a:gs pos="100000">
              <a:srgbClr val="333399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63" name="Shape 163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4" name="Shape 164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bg>
      <p:bgPr>
        <a:gradFill flip="none" rotWithShape="1">
          <a:gsLst>
            <a:gs pos="0">
              <a:srgbClr val="000000"/>
            </a:gs>
            <a:gs pos="100000">
              <a:srgbClr val="333399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72" name="Shape 172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3" name="Shape 173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bg>
      <p:bgPr>
        <a:gradFill flip="none" rotWithShape="1">
          <a:gsLst>
            <a:gs pos="0">
              <a:srgbClr val="000000"/>
            </a:gs>
            <a:gs pos="100000">
              <a:srgbClr val="333399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bg>
      <p:bgPr>
        <a:gradFill flip="none" rotWithShape="1">
          <a:gsLst>
            <a:gs pos="0">
              <a:srgbClr val="000000"/>
            </a:gs>
            <a:gs pos="100000">
              <a:srgbClr val="333399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88" name="Shape 188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89" name="Shape 189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bg>
      <p:bgPr>
        <a:gradFill flip="none" rotWithShape="1">
          <a:gsLst>
            <a:gs pos="0">
              <a:srgbClr val="000000"/>
            </a:gs>
            <a:gs pos="100000">
              <a:srgbClr val="333399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97" name="Shape 197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98" name="Shape 198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bg>
      <p:bgPr>
        <a:gradFill flip="none" rotWithShape="1">
          <a:gsLst>
            <a:gs pos="0">
              <a:srgbClr val="000000"/>
            </a:gs>
            <a:gs pos="100000">
              <a:srgbClr val="333399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206" name="Shape 20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7" name="Shape 207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bg>
      <p:bgPr>
        <a:gradFill flip="none" rotWithShape="1">
          <a:gsLst>
            <a:gs pos="0">
              <a:srgbClr val="000000"/>
            </a:gs>
            <a:gs pos="100000">
              <a:srgbClr val="333399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215" name="Shape 215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6" name="Shape 216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bg>
      <p:bgPr>
        <a:gradFill flip="none" rotWithShape="1">
          <a:gsLst>
            <a:gs pos="0">
              <a:srgbClr val="000000"/>
            </a:gs>
            <a:gs pos="100000">
              <a:srgbClr val="333399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224" name="Shape 224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5" name="Shape 225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2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96875" y="-100013"/>
            <a:ext cx="9863138" cy="734536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Titolo Testo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chart" Target="../charts/chart1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4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5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6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0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2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3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6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7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0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1.pn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jpe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pn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3.pn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4.pn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5.pn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6.png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7.png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google.it/url?sa=i&amp;rct=j&amp;q=&amp;esrc=s&amp;source=images&amp;cd=&amp;cad=rja&amp;uact=8&amp;ved=&amp;url=https://www.youtube.com/watch?v=mtRrxNTnyh8&amp;psig=AFQjCNFEo8YRZxpLsWTunlfNcjgHFkP1QQ&amp;ust=1482487354145393" TargetMode="External"/><Relationship Id="rId3" Type="http://schemas.openxmlformats.org/officeDocument/2006/relationships/image" Target="../media/image9.jpeg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google.it/url?sa=i&amp;rct=j&amp;q=&amp;esrc=s&amp;source=images&amp;cd=&amp;cad=rja&amp;uact=8&amp;ved=&amp;url=http://www.my-personaltrainer.it/salute-benessere/nervo-sciatico.html&amp;psig=AFQjCNEyyTQVRlyAF6Zdo6DdG2PYBdZBkA&amp;ust=1482483194936904" TargetMode="External"/><Relationship Id="rId3" Type="http://schemas.openxmlformats.org/officeDocument/2006/relationships/image" Target="../media/image10.jpeg"/><Relationship Id="rId4" Type="http://schemas.openxmlformats.org/officeDocument/2006/relationships/hyperlink" Target="http://www.google.it/url?sa=i&amp;rct=j&amp;q=&amp;esrc=s&amp;source=images&amp;cd=&amp;cad=rja&amp;uact=8&amp;ved=0ahUKEwiX_fDsuYfRAhVDHxoKHZU3BqEQjRwIBw&amp;url=http://www.lineadata.com/prodotti/accessori-per-computer.html&amp;psig=AFQjCNFY6dgRDTkXNNrJ92Ertc4JvvNMrQ&amp;ust=1482484113054099" TargetMode="External"/><Relationship Id="rId5" Type="http://schemas.openxmlformats.org/officeDocument/2006/relationships/image" Target="../media/image11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3.jpeg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8.png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9.png"/></Relationships>
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6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96875" y="-100013"/>
            <a:ext cx="9863138" cy="7345363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Shape 235"/>
          <p:cNvSpPr/>
          <p:nvPr/>
        </p:nvSpPr>
        <p:spPr>
          <a:xfrm>
            <a:off x="827087" y="6365875"/>
            <a:ext cx="7345363" cy="472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600"/>
            </a:lvl1pPr>
          </a:lstStyle>
          <a:p>
            <a:pPr/>
            <a:r>
              <a:t> Vittorio Emanuele Cardiologia UMG</a:t>
            </a:r>
          </a:p>
        </p:txBody>
      </p:sp>
      <p:sp>
        <p:nvSpPr>
          <p:cNvPr id="236" name="Shape 236"/>
          <p:cNvSpPr/>
          <p:nvPr/>
        </p:nvSpPr>
        <p:spPr>
          <a:xfrm>
            <a:off x="-107950" y="5373687"/>
            <a:ext cx="9359900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600">
                <a:solidFill>
                  <a:srgbClr val="FFFFFF"/>
                </a:solidFill>
              </a:defRPr>
            </a:lvl1pPr>
          </a:lstStyle>
          <a:p>
            <a:pPr/>
            <a:r>
              <a:t>Dalla monoterapia alla terapia di combinazione fissa nelle gestione del paziente iperteso: le raccomandazioni delle Linee Guida.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/>
        </p:nvSpPr>
        <p:spPr>
          <a:xfrm>
            <a:off x="179387" y="509587"/>
            <a:ext cx="8785226" cy="103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3200">
                <a:solidFill>
                  <a:srgbClr val="00206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Possible combinations strategies according </a:t>
            </a:r>
            <a:br/>
            <a:r>
              <a:t>to event based controlled clinical trials.</a:t>
            </a:r>
          </a:p>
        </p:txBody>
      </p:sp>
      <p:sp>
        <p:nvSpPr>
          <p:cNvPr id="302" name="Shape 302"/>
          <p:cNvSpPr/>
          <p:nvPr/>
        </p:nvSpPr>
        <p:spPr>
          <a:xfrm>
            <a:off x="5219700" y="6524625"/>
            <a:ext cx="4179389" cy="294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/>
            </a:pPr>
            <a:r>
              <a:t>ESH – ESC Guidelines Committee</a:t>
            </a:r>
            <a:r>
              <a:rPr i="1"/>
              <a:t>. J Hypertens </a:t>
            </a:r>
            <a:r>
              <a:t>2013</a:t>
            </a:r>
          </a:p>
        </p:txBody>
      </p:sp>
      <p:pic>
        <p:nvPicPr>
          <p:cNvPr id="303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1636712"/>
            <a:ext cx="8424863" cy="5040313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Shape 304"/>
          <p:cNvSpPr/>
          <p:nvPr/>
        </p:nvSpPr>
        <p:spPr>
          <a:xfrm flipH="1" flipV="1">
            <a:off x="684212" y="1557337"/>
            <a:ext cx="7956551" cy="1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sx="100000" sy="100000" kx="0" ky="0" algn="b" rotWithShape="0" blurRad="63500" dist="20000" dir="5400000">
              <a:srgbClr val="000000">
                <a:alpha val="37998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5" name="Shape 305"/>
          <p:cNvSpPr/>
          <p:nvPr/>
        </p:nvSpPr>
        <p:spPr>
          <a:xfrm>
            <a:off x="4067175" y="5876925"/>
            <a:ext cx="1944688" cy="431800"/>
          </a:xfrm>
          <a:prstGeom prst="rect">
            <a:avLst/>
          </a:prstGeom>
          <a:ln w="4445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6" name="Shape 306"/>
          <p:cNvSpPr/>
          <p:nvPr/>
        </p:nvSpPr>
        <p:spPr>
          <a:xfrm>
            <a:off x="6875462" y="2854325"/>
            <a:ext cx="1873251" cy="503238"/>
          </a:xfrm>
          <a:prstGeom prst="rect">
            <a:avLst/>
          </a:prstGeom>
          <a:ln w="4445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07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81725" y="5078412"/>
            <a:ext cx="1236663" cy="1236663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Shape 308"/>
          <p:cNvSpPr/>
          <p:nvPr/>
        </p:nvSpPr>
        <p:spPr>
          <a:xfrm>
            <a:off x="7596187" y="3429000"/>
            <a:ext cx="431801" cy="863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0FF00"/>
          </a:solidFill>
          <a:ln w="25400">
            <a:solidFill>
              <a:srgbClr val="385D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1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6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16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0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5" grpId="1"/>
      <p:bldP build="whole" bldLvl="1" animBg="1" rev="0" advAuto="0" spid="307" grpId="3"/>
      <p:bldP build="whole" bldLvl="1" animBg="1" rev="0" advAuto="0" spid="308" grpId="4"/>
      <p:bldP build="whole" bldLvl="1" animBg="1" rev="0" advAuto="0" spid="306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/>
        </p:nvSpPr>
        <p:spPr>
          <a:xfrm>
            <a:off x="684212" y="2951852"/>
            <a:ext cx="7772401" cy="1789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4000"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Quando e come passare dalla monoterapia alla terapia di associazione?</a:t>
            </a:r>
          </a:p>
        </p:txBody>
      </p:sp>
      <p:pic>
        <p:nvPicPr>
          <p:cNvPr id="311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2276475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Shape 312"/>
          <p:cNvSpPr/>
          <p:nvPr/>
        </p:nvSpPr>
        <p:spPr>
          <a:xfrm>
            <a:off x="4421187" y="1868487"/>
            <a:ext cx="510169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1600">
                <a:solidFill>
                  <a:srgbClr val="FFFFFF"/>
                </a:solidFill>
              </a:defRPr>
            </a:lvl1pPr>
          </a:lstStyle>
          <a:p>
            <a:pPr/>
            <a:r>
              <a:t>The American Journal of Medicine (2009) 122, 290-300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/>
        </p:nvSpPr>
        <p:spPr>
          <a:xfrm>
            <a:off x="4884539" y="6524625"/>
            <a:ext cx="4446786" cy="294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>
                <a:solidFill>
                  <a:srgbClr val="FFFF00"/>
                </a:solidFill>
              </a:defRPr>
            </a:lvl1pPr>
          </a:lstStyle>
          <a:p>
            <a:pPr/>
            <a:r>
              <a:t>2013 ESH-ESC Guidelines, J Hypertens 2013</a:t>
            </a:r>
          </a:p>
        </p:txBody>
      </p:sp>
      <p:sp>
        <p:nvSpPr>
          <p:cNvPr id="315" name="Shape 315"/>
          <p:cNvSpPr/>
          <p:nvPr/>
        </p:nvSpPr>
        <p:spPr>
          <a:xfrm>
            <a:off x="-36513" y="44450"/>
            <a:ext cx="9144001" cy="142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Monotherapy vs drug combination strategies to achieve target blood pressure. 2013 ESH/ESC Guidelines</a:t>
            </a:r>
          </a:p>
        </p:txBody>
      </p:sp>
      <p:sp>
        <p:nvSpPr>
          <p:cNvPr id="316" name="Shape 316"/>
          <p:cNvSpPr/>
          <p:nvPr/>
        </p:nvSpPr>
        <p:spPr>
          <a:xfrm>
            <a:off x="179387" y="5734050"/>
            <a:ext cx="8569326" cy="67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i="1" sz="2000">
                <a:solidFill>
                  <a:srgbClr val="FFFF00"/>
                </a:solidFill>
              </a:defRPr>
            </a:pPr>
            <a:r>
              <a:t>Moving from </a:t>
            </a:r>
            <a:r>
              <a:rPr b="1"/>
              <a:t>a less intensive to a more intensive </a:t>
            </a:r>
            <a:r>
              <a:t>therapeutic strategy should be done whenever blood pressure target is not achieved. </a:t>
            </a:r>
          </a:p>
        </p:txBody>
      </p:sp>
      <p:pic>
        <p:nvPicPr>
          <p:cNvPr id="317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6012" y="1493837"/>
            <a:ext cx="6624638" cy="4238626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Shape 318"/>
          <p:cNvSpPr/>
          <p:nvPr/>
        </p:nvSpPr>
        <p:spPr>
          <a:xfrm>
            <a:off x="5794375" y="1493837"/>
            <a:ext cx="1185863" cy="425451"/>
          </a:xfrm>
          <a:prstGeom prst="roundRect">
            <a:avLst>
              <a:gd name="adj" fmla="val 16667"/>
            </a:avLst>
          </a:prstGeom>
          <a:ln w="25400">
            <a:solidFill>
              <a:srgbClr val="000090"/>
            </a:solidFill>
          </a:ln>
        </p:spPr>
        <p:txBody>
          <a:bodyPr lIns="45719" rIns="45719" anchor="ctr"/>
          <a:lstStyle/>
          <a:p>
            <a:pPr algn="ctr">
              <a:spcBef>
                <a:spcPts val="1000"/>
              </a:spcBef>
              <a:defRPr>
                <a:solidFill>
                  <a:srgbClr val="FFFF00"/>
                </a:solidFill>
              </a:defRPr>
            </a:pPr>
          </a:p>
        </p:txBody>
      </p:sp>
      <p:sp>
        <p:nvSpPr>
          <p:cNvPr id="319" name="Shape 319"/>
          <p:cNvSpPr/>
          <p:nvPr/>
        </p:nvSpPr>
        <p:spPr>
          <a:xfrm>
            <a:off x="2765425" y="5084762"/>
            <a:ext cx="798513" cy="647701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spcBef>
                <a:spcPts val="1000"/>
              </a:spcBef>
              <a:defRPr>
                <a:solidFill>
                  <a:srgbClr val="FFFF00"/>
                </a:solidFill>
              </a:defRPr>
            </a:pPr>
          </a:p>
        </p:txBody>
      </p:sp>
      <p:sp>
        <p:nvSpPr>
          <p:cNvPr id="320" name="Shape 320"/>
          <p:cNvSpPr/>
          <p:nvPr/>
        </p:nvSpPr>
        <p:spPr>
          <a:xfrm>
            <a:off x="5795962" y="2708275"/>
            <a:ext cx="1439863" cy="360363"/>
          </a:xfrm>
          <a:prstGeom prst="roundRect">
            <a:avLst>
              <a:gd name="adj" fmla="val 16667"/>
            </a:avLst>
          </a:prstGeom>
          <a:ln w="5080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spcBef>
                <a:spcPts val="1000"/>
              </a:spcBef>
              <a:defRPr>
                <a:solidFill>
                  <a:srgbClr val="FFFF00"/>
                </a:solidFill>
              </a:defRPr>
            </a:pPr>
          </a:p>
        </p:txBody>
      </p:sp>
      <p:sp>
        <p:nvSpPr>
          <p:cNvPr id="321" name="Shape 321"/>
          <p:cNvSpPr/>
          <p:nvPr/>
        </p:nvSpPr>
        <p:spPr>
          <a:xfrm>
            <a:off x="5076825" y="5011737"/>
            <a:ext cx="1295400" cy="720726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spcBef>
                <a:spcPts val="1000"/>
              </a:spcBef>
              <a:defRPr>
                <a:solidFill>
                  <a:srgbClr val="FFFF00"/>
                </a:solidFill>
              </a:defRPr>
            </a:pPr>
          </a:p>
        </p:txBody>
      </p:sp>
      <p:sp>
        <p:nvSpPr>
          <p:cNvPr id="322" name="Shape 322"/>
          <p:cNvSpPr/>
          <p:nvPr/>
        </p:nvSpPr>
        <p:spPr>
          <a:xfrm>
            <a:off x="5867400" y="1989137"/>
            <a:ext cx="875008" cy="380366"/>
          </a:xfrm>
          <a:prstGeom prst="rect">
            <a:avLst/>
          </a:prstGeom>
          <a:ln w="22225">
            <a:solidFill>
              <a:srgbClr val="1F497D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0070C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Elderly</a:t>
            </a:r>
          </a:p>
        </p:txBody>
      </p:sp>
      <p:sp>
        <p:nvSpPr>
          <p:cNvPr id="323" name="Shape 323"/>
          <p:cNvSpPr/>
          <p:nvPr/>
        </p:nvSpPr>
        <p:spPr>
          <a:xfrm>
            <a:off x="1835150" y="1493837"/>
            <a:ext cx="1185863" cy="425451"/>
          </a:xfrm>
          <a:prstGeom prst="roundRect">
            <a:avLst>
              <a:gd name="adj" fmla="val 16667"/>
            </a:avLst>
          </a:prstGeom>
          <a:ln w="25400">
            <a:solidFill>
              <a:srgbClr val="000090"/>
            </a:solidFill>
          </a:ln>
        </p:spPr>
        <p:txBody>
          <a:bodyPr lIns="45719" rIns="45719" anchor="ctr"/>
          <a:lstStyle/>
          <a:p>
            <a:pPr algn="ctr">
              <a:spcBef>
                <a:spcPts val="1000"/>
              </a:spcBef>
              <a:defRPr>
                <a:solidFill>
                  <a:srgbClr val="FFFF00"/>
                </a:solidFill>
              </a:defRPr>
            </a:pPr>
          </a:p>
        </p:txBody>
      </p:sp>
      <p:sp>
        <p:nvSpPr>
          <p:cNvPr id="324" name="Shape 324"/>
          <p:cNvSpPr/>
          <p:nvPr/>
        </p:nvSpPr>
        <p:spPr>
          <a:xfrm>
            <a:off x="1979612" y="1989137"/>
            <a:ext cx="759704" cy="380366"/>
          </a:xfrm>
          <a:prstGeom prst="rect">
            <a:avLst/>
          </a:prstGeom>
          <a:ln w="22225">
            <a:solidFill>
              <a:srgbClr val="1F497D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0070C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Young</a:t>
            </a:r>
          </a:p>
        </p:txBody>
      </p:sp>
      <p:sp>
        <p:nvSpPr>
          <p:cNvPr id="325" name="Shape 325"/>
          <p:cNvSpPr/>
          <p:nvPr/>
        </p:nvSpPr>
        <p:spPr>
          <a:xfrm>
            <a:off x="1785937" y="2781300"/>
            <a:ext cx="1152526" cy="360363"/>
          </a:xfrm>
          <a:prstGeom prst="roundRect">
            <a:avLst>
              <a:gd name="adj" fmla="val 16667"/>
            </a:avLst>
          </a:prstGeom>
          <a:ln w="5080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spcBef>
                <a:spcPts val="1000"/>
              </a:spcBef>
              <a:defRPr>
                <a:solidFill>
                  <a:srgbClr val="FFFF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8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Class="entr" nodeType="afterEffect" presetSubtype="16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2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16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16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2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Class="entr" nodeType="afterEffect" presetSubtype="16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6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41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3" grpId="3"/>
      <p:bldP build="whole" bldLvl="1" animBg="1" rev="0" advAuto="0" spid="322" grpId="7"/>
      <p:bldP build="whole" bldLvl="1" animBg="1" rev="0" advAuto="0" spid="318" grpId="6"/>
      <p:bldP build="whole" bldLvl="1" animBg="1" rev="0" advAuto="0" spid="324" grpId="4"/>
      <p:bldP build="whole" bldLvl="1" animBg="1" rev="0" advAuto="0" spid="325" grpId="1"/>
      <p:bldP build="whole" bldLvl="1" animBg="1" rev="0" advAuto="0" spid="320" grpId="2"/>
      <p:bldP build="whole" bldLvl="1" animBg="1" rev="0" advAuto="0" spid="321" grpId="8"/>
      <p:bldP build="whole" bldLvl="1" animBg="1" rev="0" advAuto="0" spid="319" grpId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2225"/>
            <a:ext cx="9144000" cy="69072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>
            <p:ph type="title" idx="4294967295"/>
          </p:nvPr>
        </p:nvSpPr>
        <p:spPr>
          <a:xfrm>
            <a:off x="323850" y="2130425"/>
            <a:ext cx="8569325" cy="1470025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b="1" sz="3600">
                <a:solidFill>
                  <a:srgbClr val="002060"/>
                </a:solidFill>
              </a:defRPr>
            </a:lvl1pPr>
          </a:lstStyle>
          <a:p>
            <a:pPr/>
            <a:r>
              <a:t>E se raddoppio la dose della monoterapia … </a:t>
            </a:r>
          </a:p>
        </p:txBody>
      </p:sp>
      <p:sp>
        <p:nvSpPr>
          <p:cNvPr id="330" name="Shape 330"/>
          <p:cNvSpPr/>
          <p:nvPr>
            <p:ph type="body" sz="quarter" idx="4294967295"/>
          </p:nvPr>
        </p:nvSpPr>
        <p:spPr>
          <a:xfrm>
            <a:off x="755650" y="3886200"/>
            <a:ext cx="7016750" cy="17526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SzTx/>
              <a:buNone/>
              <a:defRPr b="1">
                <a:solidFill>
                  <a:srgbClr val="000000"/>
                </a:solidFill>
              </a:defRPr>
            </a:lvl1pPr>
          </a:lstStyle>
          <a:p>
            <a:pPr/>
            <a:r>
              <a:t>. . . .invece di combinare 2 farmaci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/>
        </p:nvSpPr>
        <p:spPr>
          <a:xfrm>
            <a:off x="136525" y="6588124"/>
            <a:ext cx="6337300" cy="269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 anchor="b">
            <a:spAutoFit/>
          </a:bodyPr>
          <a:lstStyle>
            <a:lvl1pPr>
              <a:defRPr b="1" sz="1200">
                <a:solidFill>
                  <a:srgbClr val="FFFFFF"/>
                </a:solidFill>
              </a:defRPr>
            </a:lvl1pPr>
          </a:lstStyle>
          <a:p>
            <a:pPr/>
            <a:r>
              <a:t>ACEI, inibitori dell’angiotensin-converting enzyme; CCB, calcio antagonisti</a:t>
            </a:r>
          </a:p>
        </p:txBody>
      </p:sp>
      <p:sp>
        <p:nvSpPr>
          <p:cNvPr id="333" name="Shape 333"/>
          <p:cNvSpPr/>
          <p:nvPr/>
        </p:nvSpPr>
        <p:spPr>
          <a:xfrm>
            <a:off x="5902325" y="6538912"/>
            <a:ext cx="3241675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200">
                <a:solidFill>
                  <a:srgbClr val="FFFFFF"/>
                </a:solidFill>
              </a:defRPr>
            </a:lvl1pPr>
          </a:lstStyle>
          <a:p>
            <a:pPr/>
            <a:r>
              <a:t>Wald et al. Am J Med 2009;122:290-300.</a:t>
            </a:r>
          </a:p>
        </p:txBody>
      </p:sp>
      <p:grpSp>
        <p:nvGrpSpPr>
          <p:cNvPr id="431" name="Group 431"/>
          <p:cNvGrpSpPr/>
          <p:nvPr/>
        </p:nvGrpSpPr>
        <p:grpSpPr>
          <a:xfrm>
            <a:off x="508000" y="1844674"/>
            <a:ext cx="7472363" cy="4619065"/>
            <a:chOff x="0" y="0"/>
            <a:chExt cx="7472362" cy="4619063"/>
          </a:xfrm>
        </p:grpSpPr>
        <p:grpSp>
          <p:nvGrpSpPr>
            <p:cNvPr id="336" name="Group 336"/>
            <p:cNvGrpSpPr/>
            <p:nvPr/>
          </p:nvGrpSpPr>
          <p:grpSpPr>
            <a:xfrm>
              <a:off x="4388067" y="55951"/>
              <a:ext cx="3074772" cy="662941"/>
              <a:chOff x="0" y="0"/>
              <a:chExt cx="3074770" cy="662940"/>
            </a:xfrm>
          </p:grpSpPr>
          <p:sp>
            <p:nvSpPr>
              <p:cNvPr id="334" name="Shape 334"/>
              <p:cNvSpPr/>
              <p:nvPr/>
            </p:nvSpPr>
            <p:spPr>
              <a:xfrm>
                <a:off x="328589" y="0"/>
                <a:ext cx="2746182" cy="6629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b="1" sz="1300"/>
                </a:pPr>
                <a:r>
                  <a:t>Raddoppio della dose</a:t>
                </a:r>
                <a:r>
                  <a:rPr b="0"/>
                  <a:t> di un farmaco (dalla dose standard a quella doppia)</a:t>
                </a:r>
              </a:p>
            </p:txBody>
          </p:sp>
          <p:sp>
            <p:nvSpPr>
              <p:cNvPr id="335" name="Shape 335"/>
              <p:cNvSpPr/>
              <p:nvPr/>
            </p:nvSpPr>
            <p:spPr>
              <a:xfrm>
                <a:off x="0" y="120634"/>
                <a:ext cx="255571" cy="250794"/>
              </a:xfrm>
              <a:prstGeom prst="rect">
                <a:avLst/>
              </a:prstGeom>
              <a:solidFill>
                <a:srgbClr val="969696"/>
              </a:solidFill>
              <a:ln w="12700" cap="flat">
                <a:solidFill>
                  <a:srgbClr val="1F497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37" name="Shape 337"/>
            <p:cNvSpPr/>
            <p:nvPr/>
          </p:nvSpPr>
          <p:spPr>
            <a:xfrm>
              <a:off x="740460" y="1424202"/>
              <a:ext cx="391875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>
                <a:defRPr sz="1600"/>
              </a:lvl1pPr>
            </a:lstStyle>
            <a:p>
              <a:pPr/>
              <a:r>
                <a:t>1.0</a:t>
              </a:r>
            </a:p>
          </p:txBody>
        </p:sp>
        <p:sp>
          <p:nvSpPr>
            <p:cNvPr id="338" name="Shape 338"/>
            <p:cNvSpPr/>
            <p:nvPr/>
          </p:nvSpPr>
          <p:spPr>
            <a:xfrm>
              <a:off x="740460" y="1919440"/>
              <a:ext cx="391875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>
                <a:defRPr sz="1600"/>
              </a:lvl1pPr>
            </a:lstStyle>
            <a:p>
              <a:pPr/>
              <a:r>
                <a:t>0.8</a:t>
              </a:r>
            </a:p>
          </p:txBody>
        </p:sp>
        <p:sp>
          <p:nvSpPr>
            <p:cNvPr id="339" name="Shape 339"/>
            <p:cNvSpPr/>
            <p:nvPr/>
          </p:nvSpPr>
          <p:spPr>
            <a:xfrm>
              <a:off x="740460" y="2401979"/>
              <a:ext cx="391875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>
                <a:defRPr sz="1600"/>
              </a:lvl1pPr>
            </a:lstStyle>
            <a:p>
              <a:pPr/>
              <a:r>
                <a:t>0.6</a:t>
              </a:r>
            </a:p>
          </p:txBody>
        </p:sp>
        <p:sp>
          <p:nvSpPr>
            <p:cNvPr id="340" name="Shape 340"/>
            <p:cNvSpPr/>
            <p:nvPr/>
          </p:nvSpPr>
          <p:spPr>
            <a:xfrm>
              <a:off x="740460" y="2890867"/>
              <a:ext cx="391875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>
                <a:defRPr sz="1600"/>
              </a:lvl1pPr>
            </a:lstStyle>
            <a:p>
              <a:pPr/>
              <a:r>
                <a:t>0.4</a:t>
              </a:r>
            </a:p>
          </p:txBody>
        </p:sp>
        <p:sp>
          <p:nvSpPr>
            <p:cNvPr id="341" name="Shape 341"/>
            <p:cNvSpPr/>
            <p:nvPr/>
          </p:nvSpPr>
          <p:spPr>
            <a:xfrm>
              <a:off x="632307" y="3386104"/>
              <a:ext cx="500028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1600"/>
              </a:lvl1pPr>
            </a:lstStyle>
            <a:p>
              <a:pPr/>
              <a:r>
                <a:t>0.2</a:t>
              </a:r>
            </a:p>
          </p:txBody>
        </p:sp>
        <p:sp>
          <p:nvSpPr>
            <p:cNvPr id="342" name="Shape 342"/>
            <p:cNvSpPr/>
            <p:nvPr/>
          </p:nvSpPr>
          <p:spPr>
            <a:xfrm>
              <a:off x="921633" y="3906738"/>
              <a:ext cx="210702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>
                <a:defRPr sz="1600"/>
              </a:lvl1pPr>
            </a:lstStyle>
            <a:p>
              <a:pPr/>
              <a:r>
                <a:t>0</a:t>
              </a:r>
            </a:p>
          </p:txBody>
        </p:sp>
        <p:sp>
          <p:nvSpPr>
            <p:cNvPr id="343" name="Shape 343"/>
            <p:cNvSpPr/>
            <p:nvPr/>
          </p:nvSpPr>
          <p:spPr>
            <a:xfrm>
              <a:off x="740460" y="927379"/>
              <a:ext cx="391875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>
                <a:defRPr sz="1600"/>
              </a:lvl1pPr>
            </a:lstStyle>
            <a:p>
              <a:pPr/>
              <a:r>
                <a:t>1.2</a:t>
              </a:r>
            </a:p>
          </p:txBody>
        </p:sp>
        <p:sp>
          <p:nvSpPr>
            <p:cNvPr id="344" name="Shape 344"/>
            <p:cNvSpPr/>
            <p:nvPr/>
          </p:nvSpPr>
          <p:spPr>
            <a:xfrm>
              <a:off x="740460" y="432141"/>
              <a:ext cx="391875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>
                <a:defRPr sz="1600"/>
              </a:lvl1pPr>
            </a:lstStyle>
            <a:p>
              <a:pPr/>
              <a:r>
                <a:t>1.4</a:t>
              </a:r>
            </a:p>
          </p:txBody>
        </p:sp>
        <p:sp>
          <p:nvSpPr>
            <p:cNvPr id="345" name="Shape 345"/>
            <p:cNvSpPr/>
            <p:nvPr/>
          </p:nvSpPr>
          <p:spPr>
            <a:xfrm>
              <a:off x="1403519" y="4113087"/>
              <a:ext cx="862470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600"/>
              </a:lvl1pPr>
            </a:lstStyle>
            <a:p>
              <a:pPr/>
              <a:r>
                <a:t>Tiazidici</a:t>
              </a:r>
            </a:p>
          </p:txBody>
        </p:sp>
        <p:sp>
          <p:nvSpPr>
            <p:cNvPr id="346" name="Shape 346"/>
            <p:cNvSpPr/>
            <p:nvPr/>
          </p:nvSpPr>
          <p:spPr>
            <a:xfrm>
              <a:off x="2406151" y="4045023"/>
              <a:ext cx="1266737" cy="574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/>
              </a:lvl1pPr>
            </a:lstStyle>
            <a:p>
              <a:pPr/>
              <a:r>
                <a:t>Beta bloccanti</a:t>
              </a:r>
            </a:p>
          </p:txBody>
        </p:sp>
        <p:sp>
          <p:nvSpPr>
            <p:cNvPr id="347" name="Shape 347"/>
            <p:cNvSpPr/>
            <p:nvPr/>
          </p:nvSpPr>
          <p:spPr>
            <a:xfrm>
              <a:off x="3803908" y="4113087"/>
              <a:ext cx="1023867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/>
              </a:lvl1pPr>
            </a:lstStyle>
            <a:p>
              <a:pPr/>
              <a:r>
                <a:t>ACEI</a:t>
              </a:r>
            </a:p>
          </p:txBody>
        </p:sp>
        <p:sp>
          <p:nvSpPr>
            <p:cNvPr id="348" name="Shape 348"/>
            <p:cNvSpPr/>
            <p:nvPr/>
          </p:nvSpPr>
          <p:spPr>
            <a:xfrm>
              <a:off x="5078581" y="4113087"/>
              <a:ext cx="1023866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/>
              </a:lvl1pPr>
            </a:lstStyle>
            <a:p>
              <a:pPr/>
              <a:r>
                <a:t>CCB</a:t>
              </a:r>
            </a:p>
          </p:txBody>
        </p:sp>
        <p:sp>
          <p:nvSpPr>
            <p:cNvPr id="349" name="Shape 349"/>
            <p:cNvSpPr/>
            <p:nvPr/>
          </p:nvSpPr>
          <p:spPr>
            <a:xfrm>
              <a:off x="6234072" y="4045023"/>
              <a:ext cx="1200066" cy="574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/>
              </a:lvl1pPr>
            </a:lstStyle>
            <a:p>
              <a:pPr/>
              <a:r>
                <a:t>Tutte le classi</a:t>
              </a:r>
            </a:p>
          </p:txBody>
        </p:sp>
        <p:grpSp>
          <p:nvGrpSpPr>
            <p:cNvPr id="352" name="Group 352"/>
            <p:cNvGrpSpPr/>
            <p:nvPr/>
          </p:nvGrpSpPr>
          <p:grpSpPr>
            <a:xfrm>
              <a:off x="1406952" y="54364"/>
              <a:ext cx="2171547" cy="472441"/>
              <a:chOff x="0" y="0"/>
              <a:chExt cx="2171546" cy="472440"/>
            </a:xfrm>
          </p:grpSpPr>
          <p:sp>
            <p:nvSpPr>
              <p:cNvPr id="350" name="Shape 350"/>
              <p:cNvSpPr/>
              <p:nvPr/>
            </p:nvSpPr>
            <p:spPr>
              <a:xfrm>
                <a:off x="317477" y="0"/>
                <a:ext cx="1854070" cy="4724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b="1" sz="1300"/>
                </a:pPr>
                <a:r>
                  <a:t>Aggiunta</a:t>
                </a:r>
                <a:r>
                  <a:rPr b="0"/>
                  <a:t> di un farmaco di un’altra classe</a:t>
                </a:r>
              </a:p>
            </p:txBody>
          </p:sp>
          <p:sp>
            <p:nvSpPr>
              <p:cNvPr id="351" name="Shape 351"/>
              <p:cNvSpPr/>
              <p:nvPr/>
            </p:nvSpPr>
            <p:spPr>
              <a:xfrm>
                <a:off x="0" y="120634"/>
                <a:ext cx="241283" cy="250794"/>
              </a:xfrm>
              <a:prstGeom prst="rect">
                <a:avLst/>
              </a:prstGeom>
              <a:solidFill>
                <a:srgbClr val="FF6600"/>
              </a:solidFill>
              <a:ln w="12700" cap="flat">
                <a:solidFill>
                  <a:srgbClr val="1F497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429" name="Group 429"/>
            <p:cNvGrpSpPr/>
            <p:nvPr/>
          </p:nvGrpSpPr>
          <p:grpSpPr>
            <a:xfrm>
              <a:off x="1150455" y="253002"/>
              <a:ext cx="6321908" cy="3808452"/>
              <a:chOff x="0" y="0"/>
              <a:chExt cx="6321906" cy="3808451"/>
            </a:xfrm>
          </p:grpSpPr>
          <p:grpSp>
            <p:nvGrpSpPr>
              <p:cNvPr id="362" name="Group 362"/>
              <p:cNvGrpSpPr/>
              <p:nvPr/>
            </p:nvGrpSpPr>
            <p:grpSpPr>
              <a:xfrm>
                <a:off x="0" y="321104"/>
                <a:ext cx="75688" cy="3470919"/>
                <a:chOff x="0" y="0"/>
                <a:chExt cx="75687" cy="3470917"/>
              </a:xfrm>
            </p:grpSpPr>
            <p:sp>
              <p:nvSpPr>
                <p:cNvPr id="353" name="Shape 353"/>
                <p:cNvSpPr/>
                <p:nvPr/>
              </p:nvSpPr>
              <p:spPr>
                <a:xfrm flipH="1" flipV="1">
                  <a:off x="62408" y="-1"/>
                  <a:ext cx="13280" cy="3464945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54" name="Shape 354"/>
                <p:cNvSpPr/>
                <p:nvPr/>
              </p:nvSpPr>
              <p:spPr>
                <a:xfrm>
                  <a:off x="0" y="4480"/>
                  <a:ext cx="67721" cy="1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55" name="Shape 355"/>
                <p:cNvSpPr/>
                <p:nvPr/>
              </p:nvSpPr>
              <p:spPr>
                <a:xfrm>
                  <a:off x="0" y="491364"/>
                  <a:ext cx="67721" cy="1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56" name="Shape 356"/>
                <p:cNvSpPr/>
                <p:nvPr/>
              </p:nvSpPr>
              <p:spPr>
                <a:xfrm>
                  <a:off x="0" y="1480068"/>
                  <a:ext cx="67721" cy="1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57" name="Shape 357"/>
                <p:cNvSpPr/>
                <p:nvPr/>
              </p:nvSpPr>
              <p:spPr>
                <a:xfrm>
                  <a:off x="0" y="1963965"/>
                  <a:ext cx="67721" cy="1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58" name="Shape 358"/>
                <p:cNvSpPr/>
                <p:nvPr/>
              </p:nvSpPr>
              <p:spPr>
                <a:xfrm>
                  <a:off x="0" y="2952669"/>
                  <a:ext cx="67721" cy="1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59" name="Shape 359"/>
                <p:cNvSpPr/>
                <p:nvPr/>
              </p:nvSpPr>
              <p:spPr>
                <a:xfrm>
                  <a:off x="0" y="3470917"/>
                  <a:ext cx="67721" cy="1"/>
                </a:xfrm>
                <a:prstGeom prst="line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60" name="Shape 360"/>
                <p:cNvSpPr/>
                <p:nvPr/>
              </p:nvSpPr>
              <p:spPr>
                <a:xfrm>
                  <a:off x="0" y="2461304"/>
                  <a:ext cx="67721" cy="1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61" name="Shape 361"/>
                <p:cNvSpPr/>
                <p:nvPr/>
              </p:nvSpPr>
              <p:spPr>
                <a:xfrm>
                  <a:off x="0" y="979742"/>
                  <a:ext cx="67721" cy="1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  <p:grpSp>
            <p:nvGrpSpPr>
              <p:cNvPr id="367" name="Group 367"/>
              <p:cNvGrpSpPr/>
              <p:nvPr/>
            </p:nvGrpSpPr>
            <p:grpSpPr>
              <a:xfrm>
                <a:off x="585525" y="3040786"/>
                <a:ext cx="590991" cy="767665"/>
                <a:chOff x="0" y="0"/>
                <a:chExt cx="590990" cy="767664"/>
              </a:xfrm>
            </p:grpSpPr>
            <p:grpSp>
              <p:nvGrpSpPr>
                <p:cNvPr id="365" name="Group 365"/>
                <p:cNvGrpSpPr/>
                <p:nvPr/>
              </p:nvGrpSpPr>
              <p:grpSpPr>
                <a:xfrm>
                  <a:off x="261636" y="0"/>
                  <a:ext cx="73542" cy="303183"/>
                  <a:chOff x="0" y="0"/>
                  <a:chExt cx="73541" cy="303182"/>
                </a:xfrm>
              </p:grpSpPr>
              <p:sp>
                <p:nvSpPr>
                  <p:cNvPr id="363" name="Shape 363"/>
                  <p:cNvSpPr/>
                  <p:nvPr/>
                </p:nvSpPr>
                <p:spPr>
                  <a:xfrm>
                    <a:off x="0" y="0"/>
                    <a:ext cx="73542" cy="1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1F497D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  <p:sp>
                <p:nvSpPr>
                  <p:cNvPr id="364" name="Shape 364"/>
                  <p:cNvSpPr/>
                  <p:nvPr/>
                </p:nvSpPr>
                <p:spPr>
                  <a:xfrm flipH="1">
                    <a:off x="37852" y="0"/>
                    <a:ext cx="1" cy="303183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1F497D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</p:grpSp>
            <p:pic>
              <p:nvPicPr>
                <p:cNvPr id="366" name="image.png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0" y="261364"/>
                  <a:ext cx="590991" cy="50630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368" name="Shape 368"/>
              <p:cNvSpPr/>
              <p:nvPr/>
            </p:nvSpPr>
            <p:spPr>
              <a:xfrm>
                <a:off x="668406" y="2727149"/>
                <a:ext cx="449150" cy="294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ctr">
                  <a:defRPr sz="1400"/>
                </a:lvl1pPr>
              </a:lstStyle>
              <a:p>
                <a:pPr/>
                <a:r>
                  <a:t>0.19</a:t>
                </a:r>
              </a:p>
            </p:txBody>
          </p:sp>
          <p:grpSp>
            <p:nvGrpSpPr>
              <p:cNvPr id="373" name="Group 373"/>
              <p:cNvGrpSpPr/>
              <p:nvPr/>
            </p:nvGrpSpPr>
            <p:grpSpPr>
              <a:xfrm>
                <a:off x="1811133" y="2933254"/>
                <a:ext cx="590992" cy="875197"/>
                <a:chOff x="0" y="0"/>
                <a:chExt cx="590990" cy="875196"/>
              </a:xfrm>
            </p:grpSpPr>
            <p:grpSp>
              <p:nvGrpSpPr>
                <p:cNvPr id="371" name="Group 371"/>
                <p:cNvGrpSpPr/>
                <p:nvPr/>
              </p:nvGrpSpPr>
              <p:grpSpPr>
                <a:xfrm>
                  <a:off x="261636" y="0"/>
                  <a:ext cx="73542" cy="374872"/>
                  <a:chOff x="0" y="0"/>
                  <a:chExt cx="73541" cy="374871"/>
                </a:xfrm>
              </p:grpSpPr>
              <p:sp>
                <p:nvSpPr>
                  <p:cNvPr id="369" name="Shape 369"/>
                  <p:cNvSpPr/>
                  <p:nvPr/>
                </p:nvSpPr>
                <p:spPr>
                  <a:xfrm>
                    <a:off x="0" y="0"/>
                    <a:ext cx="73542" cy="0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1F497D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  <p:sp>
                <p:nvSpPr>
                  <p:cNvPr id="370" name="Shape 370"/>
                  <p:cNvSpPr/>
                  <p:nvPr/>
                </p:nvSpPr>
                <p:spPr>
                  <a:xfrm flipH="1">
                    <a:off x="37852" y="0"/>
                    <a:ext cx="1" cy="374872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1F497D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</p:grpSp>
            <p:pic>
              <p:nvPicPr>
                <p:cNvPr id="372" name="image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0" y="265844"/>
                  <a:ext cx="590991" cy="60935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374" name="Shape 374"/>
              <p:cNvSpPr/>
              <p:nvPr/>
            </p:nvSpPr>
            <p:spPr>
              <a:xfrm>
                <a:off x="1887375" y="2604681"/>
                <a:ext cx="449149" cy="294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ctr">
                  <a:defRPr sz="1400"/>
                </a:lvl1pPr>
              </a:lstStyle>
              <a:p>
                <a:pPr/>
                <a:r>
                  <a:t>0.23</a:t>
                </a:r>
              </a:p>
            </p:txBody>
          </p:sp>
          <p:grpSp>
            <p:nvGrpSpPr>
              <p:cNvPr id="379" name="Group 379"/>
              <p:cNvGrpSpPr/>
              <p:nvPr/>
            </p:nvGrpSpPr>
            <p:grpSpPr>
              <a:xfrm>
                <a:off x="3077889" y="3145332"/>
                <a:ext cx="591320" cy="663119"/>
                <a:chOff x="0" y="0"/>
                <a:chExt cx="591318" cy="663118"/>
              </a:xfrm>
            </p:grpSpPr>
            <p:grpSp>
              <p:nvGrpSpPr>
                <p:cNvPr id="377" name="Group 377"/>
                <p:cNvGrpSpPr/>
                <p:nvPr/>
              </p:nvGrpSpPr>
              <p:grpSpPr>
                <a:xfrm>
                  <a:off x="262948" y="0"/>
                  <a:ext cx="68254" cy="337534"/>
                  <a:chOff x="0" y="0"/>
                  <a:chExt cx="68253" cy="337533"/>
                </a:xfrm>
              </p:grpSpPr>
              <p:sp>
                <p:nvSpPr>
                  <p:cNvPr id="375" name="Shape 375"/>
                  <p:cNvSpPr/>
                  <p:nvPr/>
                </p:nvSpPr>
                <p:spPr>
                  <a:xfrm>
                    <a:off x="0" y="0"/>
                    <a:ext cx="68254" cy="1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1F497D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  <p:sp>
                <p:nvSpPr>
                  <p:cNvPr id="376" name="Shape 376"/>
                  <p:cNvSpPr/>
                  <p:nvPr/>
                </p:nvSpPr>
                <p:spPr>
                  <a:xfrm flipH="1">
                    <a:off x="36328" y="0"/>
                    <a:ext cx="1" cy="337534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1F497D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</p:grpSp>
            <p:pic>
              <p:nvPicPr>
                <p:cNvPr id="378" name="image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0" y="120974"/>
                  <a:ext cx="591319" cy="54214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380" name="Shape 380"/>
              <p:cNvSpPr/>
              <p:nvPr/>
            </p:nvSpPr>
            <p:spPr>
              <a:xfrm>
                <a:off x="3160786" y="2803318"/>
                <a:ext cx="449149" cy="294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ctr">
                  <a:defRPr sz="1400"/>
                </a:lvl1pPr>
              </a:lstStyle>
              <a:p>
                <a:pPr/>
                <a:r>
                  <a:t>0.20</a:t>
                </a:r>
              </a:p>
            </p:txBody>
          </p:sp>
          <p:grpSp>
            <p:nvGrpSpPr>
              <p:cNvPr id="385" name="Group 385"/>
              <p:cNvGrpSpPr/>
              <p:nvPr/>
            </p:nvGrpSpPr>
            <p:grpSpPr>
              <a:xfrm>
                <a:off x="4334053" y="2685331"/>
                <a:ext cx="590992" cy="1123120"/>
                <a:chOff x="0" y="0"/>
                <a:chExt cx="590990" cy="1123119"/>
              </a:xfrm>
            </p:grpSpPr>
            <p:grpSp>
              <p:nvGrpSpPr>
                <p:cNvPr id="383" name="Group 383"/>
                <p:cNvGrpSpPr/>
                <p:nvPr/>
              </p:nvGrpSpPr>
              <p:grpSpPr>
                <a:xfrm>
                  <a:off x="263799" y="0"/>
                  <a:ext cx="73542" cy="586950"/>
                  <a:chOff x="0" y="0"/>
                  <a:chExt cx="73541" cy="586949"/>
                </a:xfrm>
              </p:grpSpPr>
              <p:sp>
                <p:nvSpPr>
                  <p:cNvPr id="381" name="Shape 381"/>
                  <p:cNvSpPr/>
                  <p:nvPr/>
                </p:nvSpPr>
                <p:spPr>
                  <a:xfrm>
                    <a:off x="0" y="0"/>
                    <a:ext cx="73542" cy="0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1F497D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  <p:sp>
                <p:nvSpPr>
                  <p:cNvPr id="382" name="Shape 382"/>
                  <p:cNvSpPr/>
                  <p:nvPr/>
                </p:nvSpPr>
                <p:spPr>
                  <a:xfrm flipH="1">
                    <a:off x="36770" y="0"/>
                    <a:ext cx="1" cy="586950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1F497D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</p:grpSp>
            <p:pic>
              <p:nvPicPr>
                <p:cNvPr id="384" name="image.png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0" y="159805"/>
                  <a:ext cx="590991" cy="96331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386" name="Shape 386"/>
              <p:cNvSpPr/>
              <p:nvPr/>
            </p:nvSpPr>
            <p:spPr>
              <a:xfrm>
                <a:off x="4408967" y="2344810"/>
                <a:ext cx="449150" cy="294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ctr">
                  <a:defRPr sz="1400"/>
                </a:lvl1pPr>
              </a:lstStyle>
              <a:p>
                <a:pPr/>
                <a:r>
                  <a:t>0.37</a:t>
                </a:r>
              </a:p>
            </p:txBody>
          </p:sp>
          <p:grpSp>
            <p:nvGrpSpPr>
              <p:cNvPr id="391" name="Group 391"/>
              <p:cNvGrpSpPr/>
              <p:nvPr/>
            </p:nvGrpSpPr>
            <p:grpSpPr>
              <a:xfrm>
                <a:off x="5607457" y="3175202"/>
                <a:ext cx="597647" cy="633250"/>
                <a:chOff x="0" y="0"/>
                <a:chExt cx="597645" cy="633248"/>
              </a:xfrm>
            </p:grpSpPr>
            <p:grpSp>
              <p:nvGrpSpPr>
                <p:cNvPr id="389" name="Group 389"/>
                <p:cNvGrpSpPr/>
                <p:nvPr/>
              </p:nvGrpSpPr>
              <p:grpSpPr>
                <a:xfrm>
                  <a:off x="258475" y="0"/>
                  <a:ext cx="73542" cy="303183"/>
                  <a:chOff x="0" y="0"/>
                  <a:chExt cx="73541" cy="303182"/>
                </a:xfrm>
              </p:grpSpPr>
              <p:sp>
                <p:nvSpPr>
                  <p:cNvPr id="387" name="Shape 387"/>
                  <p:cNvSpPr/>
                  <p:nvPr/>
                </p:nvSpPr>
                <p:spPr>
                  <a:xfrm>
                    <a:off x="0" y="0"/>
                    <a:ext cx="73542" cy="1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1F497D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  <p:sp>
                <p:nvSpPr>
                  <p:cNvPr id="388" name="Shape 388"/>
                  <p:cNvSpPr/>
                  <p:nvPr/>
                </p:nvSpPr>
                <p:spPr>
                  <a:xfrm flipH="1">
                    <a:off x="36770" y="0"/>
                    <a:ext cx="1" cy="303183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1F497D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</p:grpSp>
            <p:pic>
              <p:nvPicPr>
                <p:cNvPr id="390" name="image.png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0" y="53766"/>
                  <a:ext cx="597646" cy="57948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398" name="Group 398"/>
              <p:cNvGrpSpPr/>
              <p:nvPr/>
            </p:nvGrpSpPr>
            <p:grpSpPr>
              <a:xfrm>
                <a:off x="115468" y="457014"/>
                <a:ext cx="590992" cy="3351437"/>
                <a:chOff x="0" y="0"/>
                <a:chExt cx="590990" cy="3351436"/>
              </a:xfrm>
            </p:grpSpPr>
            <p:grpSp>
              <p:nvGrpSpPr>
                <p:cNvPr id="396" name="Group 396"/>
                <p:cNvGrpSpPr/>
                <p:nvPr/>
              </p:nvGrpSpPr>
              <p:grpSpPr>
                <a:xfrm>
                  <a:off x="0" y="350974"/>
                  <a:ext cx="590991" cy="3000463"/>
                  <a:chOff x="0" y="0"/>
                  <a:chExt cx="590990" cy="3000461"/>
                </a:xfrm>
              </p:grpSpPr>
              <p:grpSp>
                <p:nvGrpSpPr>
                  <p:cNvPr id="394" name="Group 394"/>
                  <p:cNvGrpSpPr/>
                  <p:nvPr/>
                </p:nvGrpSpPr>
                <p:grpSpPr>
                  <a:xfrm>
                    <a:off x="254731" y="0"/>
                    <a:ext cx="149579" cy="685522"/>
                    <a:chOff x="0" y="0"/>
                    <a:chExt cx="149577" cy="685521"/>
                  </a:xfrm>
                </p:grpSpPr>
                <p:sp>
                  <p:nvSpPr>
                    <p:cNvPr id="392" name="Shape 392"/>
                    <p:cNvSpPr/>
                    <p:nvPr/>
                  </p:nvSpPr>
                  <p:spPr>
                    <a:xfrm>
                      <a:off x="0" y="0"/>
                      <a:ext cx="149578" cy="1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rgbClr val="1F497D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</a:p>
                  </p:txBody>
                </p:sp>
                <p:sp>
                  <p:nvSpPr>
                    <p:cNvPr id="393" name="Shape 393"/>
                    <p:cNvSpPr/>
                    <p:nvPr/>
                  </p:nvSpPr>
                  <p:spPr>
                    <a:xfrm flipH="1">
                      <a:off x="43425" y="0"/>
                      <a:ext cx="1" cy="685522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</a:p>
                  </p:txBody>
                </p:sp>
              </p:grpSp>
              <p:pic>
                <p:nvPicPr>
                  <p:cNvPr id="395" name="image.png"/>
                  <p:cNvPicPr>
                    <a:picLocks noChangeAspect="1"/>
                  </p:cNvPicPr>
                  <p:nvPr/>
                </p:nvPicPr>
                <p:blipFill>
                  <a:blip r:embed="rId7">
                    <a:extLst/>
                  </a:blip>
                  <a:stretch>
                    <a:fillRect/>
                  </a:stretch>
                </p:blipFill>
                <p:spPr>
                  <a:xfrm>
                    <a:off x="0" y="379351"/>
                    <a:ext cx="590991" cy="262111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sp>
              <p:nvSpPr>
                <p:cNvPr id="397" name="Shape 397"/>
                <p:cNvSpPr/>
                <p:nvPr/>
              </p:nvSpPr>
              <p:spPr>
                <a:xfrm>
                  <a:off x="78907" y="0"/>
                  <a:ext cx="449149" cy="2946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 algn="ctr">
                    <a:defRPr sz="1400"/>
                  </a:lvl1pPr>
                </a:lstStyle>
                <a:p>
                  <a:pPr/>
                  <a:r>
                    <a:t>1.04</a:t>
                  </a:r>
                </a:p>
              </p:txBody>
            </p:sp>
          </p:grpSp>
          <p:grpSp>
            <p:nvGrpSpPr>
              <p:cNvPr id="405" name="Group 405"/>
              <p:cNvGrpSpPr/>
              <p:nvPr/>
            </p:nvGrpSpPr>
            <p:grpSpPr>
              <a:xfrm>
                <a:off x="1316381" y="385325"/>
                <a:ext cx="591804" cy="3423126"/>
                <a:chOff x="0" y="0"/>
                <a:chExt cx="591803" cy="3423125"/>
              </a:xfrm>
            </p:grpSpPr>
            <p:grpSp>
              <p:nvGrpSpPr>
                <p:cNvPr id="403" name="Group 403"/>
                <p:cNvGrpSpPr/>
                <p:nvPr/>
              </p:nvGrpSpPr>
              <p:grpSpPr>
                <a:xfrm>
                  <a:off x="0" y="333052"/>
                  <a:ext cx="591804" cy="3090074"/>
                  <a:chOff x="0" y="0"/>
                  <a:chExt cx="591803" cy="3090072"/>
                </a:xfrm>
              </p:grpSpPr>
              <p:grpSp>
                <p:nvGrpSpPr>
                  <p:cNvPr id="401" name="Group 401"/>
                  <p:cNvGrpSpPr/>
                  <p:nvPr/>
                </p:nvGrpSpPr>
                <p:grpSpPr>
                  <a:xfrm>
                    <a:off x="257622" y="0"/>
                    <a:ext cx="146161" cy="660132"/>
                    <a:chOff x="0" y="0"/>
                    <a:chExt cx="146159" cy="660131"/>
                  </a:xfrm>
                </p:grpSpPr>
                <p:sp>
                  <p:nvSpPr>
                    <p:cNvPr id="399" name="Shape 399"/>
                    <p:cNvSpPr/>
                    <p:nvPr/>
                  </p:nvSpPr>
                  <p:spPr>
                    <a:xfrm>
                      <a:off x="0" y="0"/>
                      <a:ext cx="146160" cy="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rgbClr val="1F497D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</a:p>
                  </p:txBody>
                </p:sp>
                <p:sp>
                  <p:nvSpPr>
                    <p:cNvPr id="400" name="Shape 400"/>
                    <p:cNvSpPr/>
                    <p:nvPr/>
                  </p:nvSpPr>
                  <p:spPr>
                    <a:xfrm flipH="1">
                      <a:off x="42277" y="0"/>
                      <a:ext cx="1" cy="660132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</a:p>
                  </p:txBody>
                </p:sp>
              </p:grpSp>
              <p:pic>
                <p:nvPicPr>
                  <p:cNvPr id="402" name="image.png"/>
                  <p:cNvPicPr>
                    <a:picLocks noChangeAspect="1"/>
                  </p:cNvPicPr>
                  <p:nvPr/>
                </p:nvPicPr>
                <p:blipFill>
                  <a:blip r:embed="rId8">
                    <a:extLst/>
                  </a:blip>
                  <a:stretch>
                    <a:fillRect/>
                  </a:stretch>
                </p:blipFill>
                <p:spPr>
                  <a:xfrm>
                    <a:off x="0" y="560066"/>
                    <a:ext cx="591804" cy="2530007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sp>
              <p:nvSpPr>
                <p:cNvPr id="404" name="Shape 404"/>
                <p:cNvSpPr/>
                <p:nvPr/>
              </p:nvSpPr>
              <p:spPr>
                <a:xfrm>
                  <a:off x="29979" y="0"/>
                  <a:ext cx="449150" cy="2946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 algn="ctr">
                    <a:defRPr sz="1400"/>
                  </a:lvl1pPr>
                </a:lstStyle>
                <a:p>
                  <a:pPr/>
                  <a:r>
                    <a:t>1.00</a:t>
                  </a:r>
                </a:p>
              </p:txBody>
            </p:sp>
          </p:grpSp>
          <p:grpSp>
            <p:nvGrpSpPr>
              <p:cNvPr id="412" name="Group 412"/>
              <p:cNvGrpSpPr/>
              <p:nvPr/>
            </p:nvGrpSpPr>
            <p:grpSpPr>
              <a:xfrm>
                <a:off x="3852036" y="734806"/>
                <a:ext cx="597647" cy="3073645"/>
                <a:chOff x="0" y="0"/>
                <a:chExt cx="597645" cy="3073643"/>
              </a:xfrm>
            </p:grpSpPr>
            <p:grpSp>
              <p:nvGrpSpPr>
                <p:cNvPr id="410" name="Group 410"/>
                <p:cNvGrpSpPr/>
                <p:nvPr/>
              </p:nvGrpSpPr>
              <p:grpSpPr>
                <a:xfrm>
                  <a:off x="0" y="342013"/>
                  <a:ext cx="597646" cy="2731631"/>
                  <a:chOff x="0" y="0"/>
                  <a:chExt cx="597645" cy="2731630"/>
                </a:xfrm>
              </p:grpSpPr>
              <p:grpSp>
                <p:nvGrpSpPr>
                  <p:cNvPr id="408" name="Group 408"/>
                  <p:cNvGrpSpPr/>
                  <p:nvPr/>
                </p:nvGrpSpPr>
                <p:grpSpPr>
                  <a:xfrm>
                    <a:off x="263549" y="0"/>
                    <a:ext cx="147167" cy="586950"/>
                    <a:chOff x="0" y="0"/>
                    <a:chExt cx="147165" cy="586949"/>
                  </a:xfrm>
                </p:grpSpPr>
                <p:sp>
                  <p:nvSpPr>
                    <p:cNvPr id="406" name="Shape 406"/>
                    <p:cNvSpPr/>
                    <p:nvPr/>
                  </p:nvSpPr>
                  <p:spPr>
                    <a:xfrm>
                      <a:off x="0" y="0"/>
                      <a:ext cx="147166" cy="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rgbClr val="1F497D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</a:p>
                  </p:txBody>
                </p:sp>
                <p:sp>
                  <p:nvSpPr>
                    <p:cNvPr id="407" name="Shape 407"/>
                    <p:cNvSpPr/>
                    <p:nvPr/>
                  </p:nvSpPr>
                  <p:spPr>
                    <a:xfrm flipH="1">
                      <a:off x="39807" y="0"/>
                      <a:ext cx="1" cy="58695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</a:p>
                  </p:txBody>
                </p:sp>
              </p:grpSp>
              <p:pic>
                <p:nvPicPr>
                  <p:cNvPr id="409" name="image.png"/>
                  <p:cNvPicPr>
                    <a:picLocks noChangeAspect="1"/>
                  </p:cNvPicPr>
                  <p:nvPr/>
                </p:nvPicPr>
                <p:blipFill>
                  <a:blip r:embed="rId9">
                    <a:extLst/>
                  </a:blip>
                  <a:stretch>
                    <a:fillRect/>
                  </a:stretch>
                </p:blipFill>
                <p:spPr>
                  <a:xfrm>
                    <a:off x="0" y="482403"/>
                    <a:ext cx="597646" cy="2249228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sp>
              <p:nvSpPr>
                <p:cNvPr id="411" name="Shape 411"/>
                <p:cNvSpPr/>
                <p:nvPr/>
              </p:nvSpPr>
              <p:spPr>
                <a:xfrm>
                  <a:off x="78907" y="0"/>
                  <a:ext cx="449149" cy="2946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 algn="ctr">
                    <a:defRPr sz="1400"/>
                  </a:lvl1pPr>
                </a:lstStyle>
                <a:p>
                  <a:pPr/>
                  <a:r>
                    <a:t>0.89</a:t>
                  </a:r>
                </a:p>
              </p:txBody>
            </p:sp>
          </p:grpSp>
          <p:grpSp>
            <p:nvGrpSpPr>
              <p:cNvPr id="419" name="Group 419"/>
              <p:cNvGrpSpPr/>
              <p:nvPr/>
            </p:nvGrpSpPr>
            <p:grpSpPr>
              <a:xfrm>
                <a:off x="5114212" y="681040"/>
                <a:ext cx="591160" cy="3127411"/>
                <a:chOff x="0" y="0"/>
                <a:chExt cx="591159" cy="3127410"/>
              </a:xfrm>
            </p:grpSpPr>
            <p:grpSp>
              <p:nvGrpSpPr>
                <p:cNvPr id="417" name="Group 417"/>
                <p:cNvGrpSpPr/>
                <p:nvPr/>
              </p:nvGrpSpPr>
              <p:grpSpPr>
                <a:xfrm>
                  <a:off x="0" y="342013"/>
                  <a:ext cx="591160" cy="2785398"/>
                  <a:chOff x="0" y="0"/>
                  <a:chExt cx="591159" cy="2785396"/>
                </a:xfrm>
              </p:grpSpPr>
              <p:grpSp>
                <p:nvGrpSpPr>
                  <p:cNvPr id="415" name="Group 415"/>
                  <p:cNvGrpSpPr/>
                  <p:nvPr/>
                </p:nvGrpSpPr>
                <p:grpSpPr>
                  <a:xfrm>
                    <a:off x="245777" y="0"/>
                    <a:ext cx="77615" cy="673574"/>
                    <a:chOff x="0" y="0"/>
                    <a:chExt cx="77613" cy="673573"/>
                  </a:xfrm>
                </p:grpSpPr>
                <p:sp>
                  <p:nvSpPr>
                    <p:cNvPr id="413" name="Shape 413"/>
                    <p:cNvSpPr/>
                    <p:nvPr/>
                  </p:nvSpPr>
                  <p:spPr>
                    <a:xfrm>
                      <a:off x="0" y="-1"/>
                      <a:ext cx="77614" cy="1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rgbClr val="1F497D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</a:p>
                  </p:txBody>
                </p:sp>
                <p:sp>
                  <p:nvSpPr>
                    <p:cNvPr id="414" name="Shape 414"/>
                    <p:cNvSpPr/>
                    <p:nvPr/>
                  </p:nvSpPr>
                  <p:spPr>
                    <a:xfrm flipH="1">
                      <a:off x="40019" y="0"/>
                      <a:ext cx="1" cy="673574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</a:p>
                  </p:txBody>
                </p:sp>
              </p:grpSp>
              <p:pic>
                <p:nvPicPr>
                  <p:cNvPr id="416" name="image.png"/>
                  <p:cNvPicPr>
                    <a:picLocks noChangeAspect="1"/>
                  </p:cNvPicPr>
                  <p:nvPr/>
                </p:nvPicPr>
                <p:blipFill>
                  <a:blip r:embed="rId10">
                    <a:extLst/>
                  </a:blip>
                  <a:stretch>
                    <a:fillRect/>
                  </a:stretch>
                </p:blipFill>
                <p:spPr>
                  <a:xfrm>
                    <a:off x="0" y="207597"/>
                    <a:ext cx="591160" cy="257780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sp>
              <p:nvSpPr>
                <p:cNvPr id="418" name="Shape 418"/>
                <p:cNvSpPr/>
                <p:nvPr/>
              </p:nvSpPr>
              <p:spPr>
                <a:xfrm>
                  <a:off x="52895" y="0"/>
                  <a:ext cx="449149" cy="2946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 algn="ctr">
                    <a:defRPr sz="1400"/>
                  </a:lvl1pPr>
                </a:lstStyle>
                <a:p>
                  <a:pPr/>
                  <a:r>
                    <a:t>1.01</a:t>
                  </a:r>
                </a:p>
              </p:txBody>
            </p:sp>
          </p:grpSp>
          <p:sp>
            <p:nvSpPr>
              <p:cNvPr id="420" name="Shape 420"/>
              <p:cNvSpPr/>
              <p:nvPr/>
            </p:nvSpPr>
            <p:spPr>
              <a:xfrm>
                <a:off x="5674411" y="2837669"/>
                <a:ext cx="449149" cy="294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ctr">
                  <a:defRPr sz="1400"/>
                </a:lvl1pPr>
              </a:lstStyle>
              <a:p>
                <a:pPr/>
                <a:r>
                  <a:t>0.22</a:t>
                </a:r>
              </a:p>
            </p:txBody>
          </p:sp>
          <p:sp>
            <p:nvSpPr>
              <p:cNvPr id="421" name="Shape 421"/>
              <p:cNvSpPr/>
              <p:nvPr/>
            </p:nvSpPr>
            <p:spPr>
              <a:xfrm>
                <a:off x="51786" y="3792022"/>
                <a:ext cx="6270121" cy="1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428" name="Group 428"/>
              <p:cNvGrpSpPr/>
              <p:nvPr/>
            </p:nvGrpSpPr>
            <p:grpSpPr>
              <a:xfrm>
                <a:off x="2572117" y="-1"/>
                <a:ext cx="597610" cy="3808452"/>
                <a:chOff x="0" y="0"/>
                <a:chExt cx="597609" cy="3808450"/>
              </a:xfrm>
            </p:grpSpPr>
            <p:grpSp>
              <p:nvGrpSpPr>
                <p:cNvPr id="426" name="Group 426"/>
                <p:cNvGrpSpPr/>
                <p:nvPr/>
              </p:nvGrpSpPr>
              <p:grpSpPr>
                <a:xfrm>
                  <a:off x="0" y="350974"/>
                  <a:ext cx="597610" cy="3457477"/>
                  <a:chOff x="0" y="0"/>
                  <a:chExt cx="597609" cy="3457475"/>
                </a:xfrm>
              </p:grpSpPr>
              <p:grpSp>
                <p:nvGrpSpPr>
                  <p:cNvPr id="424" name="Group 424"/>
                  <p:cNvGrpSpPr/>
                  <p:nvPr/>
                </p:nvGrpSpPr>
                <p:grpSpPr>
                  <a:xfrm>
                    <a:off x="258033" y="0"/>
                    <a:ext cx="82880" cy="761691"/>
                    <a:chOff x="0" y="0"/>
                    <a:chExt cx="82878" cy="761690"/>
                  </a:xfrm>
                </p:grpSpPr>
                <p:sp>
                  <p:nvSpPr>
                    <p:cNvPr id="422" name="Shape 422"/>
                    <p:cNvSpPr/>
                    <p:nvPr/>
                  </p:nvSpPr>
                  <p:spPr>
                    <a:xfrm>
                      <a:off x="0" y="0"/>
                      <a:ext cx="82879" cy="1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rgbClr val="1F497D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</a:p>
                  </p:txBody>
                </p:sp>
                <p:sp>
                  <p:nvSpPr>
                    <p:cNvPr id="423" name="Shape 423"/>
                    <p:cNvSpPr/>
                    <p:nvPr/>
                  </p:nvSpPr>
                  <p:spPr>
                    <a:xfrm flipH="1">
                      <a:off x="43877" y="0"/>
                      <a:ext cx="1" cy="761691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rgbClr val="00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</a:p>
                  </p:txBody>
                </p:sp>
              </p:grpSp>
              <p:pic>
                <p:nvPicPr>
                  <p:cNvPr id="425" name="image.png"/>
                  <p:cNvPicPr>
                    <a:picLocks noChangeAspect="1"/>
                  </p:cNvPicPr>
                  <p:nvPr/>
                </p:nvPicPr>
                <p:blipFill>
                  <a:blip r:embed="rId11">
                    <a:extLst/>
                  </a:blip>
                  <a:stretch>
                    <a:fillRect/>
                  </a:stretch>
                </p:blipFill>
                <p:spPr>
                  <a:xfrm>
                    <a:off x="0" y="549611"/>
                    <a:ext cx="597610" cy="290786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sp>
              <p:nvSpPr>
                <p:cNvPr id="427" name="Shape 427"/>
                <p:cNvSpPr/>
                <p:nvPr/>
              </p:nvSpPr>
              <p:spPr>
                <a:xfrm>
                  <a:off x="85553" y="0"/>
                  <a:ext cx="449150" cy="2946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 algn="ctr">
                    <a:defRPr sz="1400"/>
                  </a:lvl1pPr>
                </a:lstStyle>
                <a:p>
                  <a:pPr/>
                  <a:r>
                    <a:t>1.16</a:t>
                  </a:r>
                </a:p>
              </p:txBody>
            </p:sp>
          </p:grpSp>
        </p:grpSp>
        <p:sp>
          <p:nvSpPr>
            <p:cNvPr id="430" name="Shape 430"/>
            <p:cNvSpPr/>
            <p:nvPr/>
          </p:nvSpPr>
          <p:spPr>
            <a:xfrm rot="16200000">
              <a:off x="-1970346" y="1970345"/>
              <a:ext cx="4463932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500"/>
              </a:lvl1pPr>
            </a:lstStyle>
            <a:p>
              <a:pPr/>
              <a:r>
                <a:t>Rapporto tra riduzione pressoria incrementale osservata e riduzione pressoria attesa</a:t>
              </a:r>
            </a:p>
          </p:txBody>
        </p:sp>
      </p:grpSp>
      <p:sp>
        <p:nvSpPr>
          <p:cNvPr id="432" name="Shape 432"/>
          <p:cNvSpPr/>
          <p:nvPr/>
        </p:nvSpPr>
        <p:spPr>
          <a:xfrm>
            <a:off x="-1" y="793750"/>
            <a:ext cx="9144002" cy="828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2500">
                <a:solidFill>
                  <a:srgbClr val="00206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Razionale per la terapia di combinazione: due </a:t>
            </a:r>
            <a:br/>
            <a:r>
              <a:t>farmaci sono più efficaci anche se raddoppio la dose di uno.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4" name="Table 434"/>
          <p:cNvGraphicFramePr/>
          <p:nvPr/>
        </p:nvGraphicFramePr>
        <p:xfrm>
          <a:off x="736600" y="1196975"/>
          <a:ext cx="7920038" cy="470376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4621212"/>
                <a:gridCol w="3298825"/>
              </a:tblGrid>
              <a:tr h="423862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15000"/>
                        </a:lnSpc>
                        <a:tabLst>
                          <a:tab pos="1320800" algn="l"/>
                          <a:tab pos="2425700" algn="l"/>
                        </a:tabLst>
                        <a:defRPr sz="1800"/>
                      </a:pPr>
                      <a:r>
                        <a:rPr b="1" sz="1600">
                          <a:solidFill>
                            <a:srgbClr val="CC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CLINICAL SCENARIO</a:t>
                      </a:r>
                    </a:p>
                  </a:txBody>
                  <a:tcPr marL="71979" marR="71979" marT="71979" marB="71979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15000"/>
                        </a:lnSpc>
                        <a:tabLst>
                          <a:tab pos="1320800" algn="l"/>
                          <a:tab pos="2425700" algn="l"/>
                        </a:tabLst>
                        <a:defRPr sz="1800"/>
                      </a:pPr>
                      <a:r>
                        <a:rPr b="1" sz="1600">
                          <a:solidFill>
                            <a:srgbClr val="CC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RECOMMENDATIONS</a:t>
                      </a:r>
                    </a:p>
                  </a:txBody>
                  <a:tcPr marL="71979" marR="71979" marT="71979" marB="71979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1423987">
                <a:tc>
                  <a:txBody>
                    <a:bodyPr/>
                    <a:lstStyle/>
                    <a:p>
                      <a:pPr algn="l" defTabSz="457200">
                        <a:tabLst>
                          <a:tab pos="1346200" algn="l"/>
                          <a:tab pos="1905000" algn="l"/>
                          <a:tab pos="2489200" algn="l"/>
                        </a:tabLst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Initiation and maintenance treatment</a:t>
                      </a:r>
                    </a:p>
                    <a:p>
                      <a:pPr algn="l" defTabSz="457200">
                        <a:tabLst>
                          <a:tab pos="1346200" algn="l"/>
                          <a:tab pos="1905000" algn="l"/>
                          <a:tab pos="2489200" algn="l"/>
                        </a:tabLst>
                        <a:defRPr i="1"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Monotheray or in combination</a:t>
                      </a:r>
                    </a:p>
                  </a:txBody>
                  <a:tcPr marL="71979" marR="71979" marT="71979" marB="71979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 defTabSz="457200">
                        <a:buSzPct val="100000"/>
                        <a:buChar char="•"/>
                        <a:tabLst>
                          <a:tab pos="1346200" algn="l"/>
                          <a:tab pos="1905000" algn="l"/>
                          <a:tab pos="2489200" algn="l"/>
                        </a:tabLst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Diuretics (thiazides, chlorthalidone, indapamide)</a:t>
                      </a:r>
                    </a:p>
                    <a:p>
                      <a:pPr marL="177800" indent="-177800" algn="l" defTabSz="457200">
                        <a:buSzPct val="100000"/>
                        <a:buChar char="•"/>
                        <a:tabLst>
                          <a:tab pos="1346200" algn="l"/>
                          <a:tab pos="1905000" algn="l"/>
                          <a:tab pos="2489200" algn="l"/>
                        </a:tabLst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BBs</a:t>
                      </a:r>
                    </a:p>
                    <a:p>
                      <a:pPr marL="177800" indent="-177800" algn="l" defTabSz="457200">
                        <a:buSzPct val="100000"/>
                        <a:buChar char="•"/>
                        <a:tabLst>
                          <a:tab pos="1346200" algn="l"/>
                          <a:tab pos="1905000" algn="l"/>
                          <a:tab pos="2489200" algn="l"/>
                        </a:tabLst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CCBs</a:t>
                      </a:r>
                    </a:p>
                    <a:p>
                      <a:pPr marL="177800" indent="-177800" algn="l" defTabSz="457200">
                        <a:buSzPct val="100000"/>
                        <a:buChar char="•"/>
                        <a:tabLst>
                          <a:tab pos="1346200" algn="l"/>
                          <a:tab pos="1905000" algn="l"/>
                          <a:tab pos="2489200" algn="l"/>
                        </a:tabLst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ACE-I</a:t>
                      </a:r>
                    </a:p>
                    <a:p>
                      <a:pPr marL="177800" indent="-177800" algn="l" defTabSz="457200">
                        <a:buSzPct val="100000"/>
                        <a:buChar char="•"/>
                        <a:tabLst>
                          <a:tab pos="1346200" algn="l"/>
                          <a:tab pos="1905000" algn="l"/>
                          <a:tab pos="2489200" algn="l"/>
                        </a:tabLst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ARBs</a:t>
                      </a:r>
                    </a:p>
                  </a:txBody>
                  <a:tcPr marL="71979" marR="71979" marT="71979" marB="71979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784225">
                <a:tc>
                  <a:txBody>
                    <a:bodyPr/>
                    <a:lstStyle/>
                    <a:p>
                      <a:pPr algn="l" defTabSz="457200">
                        <a:tabLst>
                          <a:tab pos="1346200" algn="l"/>
                          <a:tab pos="1905000" algn="l"/>
                          <a:tab pos="2489200" algn="l"/>
                        </a:tabLst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Consider some agents as preferential choice in specific conditions due to:</a:t>
                      </a:r>
                    </a:p>
                  </a:txBody>
                  <a:tcPr marL="71979" marR="71979" marT="71979" marB="71979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 defTabSz="457200">
                        <a:buSzPct val="100000"/>
                        <a:buChar char="•"/>
                        <a:tabLst>
                          <a:tab pos="1346200" algn="l"/>
                          <a:tab pos="1905000" algn="l"/>
                          <a:tab pos="2489200" algn="l"/>
                        </a:tabLst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Use in trials in those conditions</a:t>
                      </a:r>
                    </a:p>
                    <a:p>
                      <a:pPr marL="177800" indent="-177800" algn="l" defTabSz="457200">
                        <a:buSzPct val="100000"/>
                        <a:buChar char="•"/>
                        <a:tabLst>
                          <a:tab pos="1346200" algn="l"/>
                          <a:tab pos="1905000" algn="l"/>
                          <a:tab pos="2489200" algn="l"/>
                        </a:tabLst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Great effectiveness in specific types of OD</a:t>
                      </a:r>
                    </a:p>
                  </a:txBody>
                  <a:tcPr marL="71979" marR="71979" marT="71979" marB="71979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l" defTabSz="457200">
                        <a:tabLst>
                          <a:tab pos="1346200" algn="l"/>
                          <a:tab pos="1905000" algn="l"/>
                          <a:tab pos="2489200" algn="l"/>
                        </a:tabLst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Consider two-drug combination therapy in patient with:</a:t>
                      </a:r>
                    </a:p>
                  </a:txBody>
                  <a:tcPr marL="71979" marR="71979" marT="71979" marB="71979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 defTabSz="457200">
                        <a:buSzPct val="100000"/>
                        <a:buChar char="•"/>
                        <a:tabLst>
                          <a:tab pos="1346200" algn="l"/>
                          <a:tab pos="1905000" algn="l"/>
                          <a:tab pos="2489200" algn="l"/>
                        </a:tabLst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High baseline BP</a:t>
                      </a:r>
                    </a:p>
                    <a:p>
                      <a:pPr marL="177800" indent="-177800" algn="l" defTabSz="457200">
                        <a:buSzPct val="100000"/>
                        <a:buChar char="•"/>
                        <a:tabLst>
                          <a:tab pos="1346200" algn="l"/>
                          <a:tab pos="1905000" algn="l"/>
                          <a:tab pos="2489200" algn="l"/>
                        </a:tabLst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High CV risk</a:t>
                      </a:r>
                    </a:p>
                  </a:txBody>
                  <a:tcPr marL="71979" marR="71979" marT="71979" marB="71979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357187">
                <a:tc>
                  <a:txBody>
                    <a:bodyPr/>
                    <a:lstStyle/>
                    <a:p>
                      <a:pPr algn="l" defTabSz="457200">
                        <a:tabLst>
                          <a:tab pos="1346200" algn="l"/>
                          <a:tab pos="1905000" algn="l"/>
                          <a:tab pos="2489200" algn="l"/>
                        </a:tabLst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Combination of two RAS antagonists</a:t>
                      </a:r>
                    </a:p>
                  </a:txBody>
                  <a:tcPr marL="71979" marR="71979" marT="71979" marB="71979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1346200" algn="l"/>
                          <a:tab pos="1905000" algn="l"/>
                          <a:tab pos="2489200" algn="l"/>
                        </a:tabLst>
                        <a:defRPr sz="1800"/>
                      </a:pPr>
                      <a:r>
                        <a:rPr i="1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Not recommended</a:t>
                      </a:r>
                    </a:p>
                  </a:txBody>
                  <a:tcPr marL="71979" marR="71979" marT="71979" marB="71979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l" defTabSz="457200">
                        <a:tabLst>
                          <a:tab pos="1346200" algn="l"/>
                          <a:tab pos="1905000" algn="l"/>
                          <a:tab pos="2489200" algn="l"/>
                        </a:tabLst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Consider other drug combinations for BP reduction</a:t>
                      </a:r>
                    </a:p>
                  </a:txBody>
                  <a:tcPr marL="71979" marR="71979" marT="71979" marB="71979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1346200" algn="l"/>
                          <a:tab pos="1905000" algn="l"/>
                          <a:tab pos="2489200" algn="l"/>
                        </a:tabLst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Most preferable option may be combinations successfully used in trial</a:t>
                      </a:r>
                    </a:p>
                  </a:txBody>
                  <a:tcPr marL="71979" marR="71979" marT="71979" marB="71979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l" defTabSz="457200">
                        <a:tabLst>
                          <a:tab pos="1346200" algn="l"/>
                          <a:tab pos="1905000" algn="l"/>
                          <a:tab pos="2489200" algn="l"/>
                        </a:tabLst>
                        <a:defRPr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Combination therapy with fixed doses of two drugs in a single tablet</a:t>
                      </a:r>
                    </a:p>
                  </a:txBody>
                  <a:tcPr marL="71979" marR="71979" marT="71979" marB="71979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1346200" algn="l"/>
                          <a:tab pos="1905000" algn="l"/>
                          <a:tab pos="2489200" algn="l"/>
                        </a:tabLst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May be recommended due to potential for improved </a:t>
                      </a:r>
                      <a:r>
                        <a:rPr b="1">
                          <a:effectLst>
                            <a:outerShdw sx="100000" sy="100000" kx="0" ky="0" algn="b" rotWithShape="0" blurRad="12700" dist="25400" dir="2700000">
                              <a:srgbClr val="FFFFFF"/>
                            </a:outerShdw>
                          </a:effectLst>
                        </a:rPr>
                        <a:t>ADHERENCE</a:t>
                      </a:r>
                    </a:p>
                  </a:txBody>
                  <a:tcPr marL="71979" marR="71979" marT="71979" marB="71979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435" name="Shape 435"/>
          <p:cNvSpPr/>
          <p:nvPr/>
        </p:nvSpPr>
        <p:spPr>
          <a:xfrm>
            <a:off x="714375" y="6021387"/>
            <a:ext cx="823118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/>
            </a:lvl1pPr>
          </a:lstStyle>
          <a:p>
            <a:pPr/>
            <a:r>
              <a:t>BB, beta-blocker; CCB, calcium channel blockers; ACE-I, angiotensin-converting-enzyme inhibitor; ARB, angiotensin receptor blocker; OD, organ damage; BP, blood pressure; CV, cardiovascular; RAS, renin–angiotensin system.</a:t>
            </a:r>
          </a:p>
        </p:txBody>
      </p:sp>
      <p:pic>
        <p:nvPicPr>
          <p:cNvPr id="436" name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24950" cy="857250"/>
          </a:xfrm>
          <a:prstGeom prst="rect">
            <a:avLst/>
          </a:prstGeom>
          <a:ln w="12700">
            <a:miter lim="400000"/>
          </a:ln>
        </p:spPr>
      </p:pic>
      <p:sp>
        <p:nvSpPr>
          <p:cNvPr id="437" name="Shape 437"/>
          <p:cNvSpPr/>
          <p:nvPr/>
        </p:nvSpPr>
        <p:spPr>
          <a:xfrm>
            <a:off x="88900" y="3933825"/>
            <a:ext cx="576263" cy="360363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FFC000"/>
          </a:solidFill>
          <a:ln w="25400">
            <a:solidFill>
              <a:srgbClr val="385D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38" name="Shape 438"/>
          <p:cNvSpPr/>
          <p:nvPr/>
        </p:nvSpPr>
        <p:spPr>
          <a:xfrm>
            <a:off x="160337" y="5445125"/>
            <a:ext cx="576263" cy="360363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FFC000"/>
          </a:solidFill>
          <a:ln w="25400">
            <a:solidFill>
              <a:srgbClr val="385D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39" name="Shape 439"/>
          <p:cNvSpPr/>
          <p:nvPr/>
        </p:nvSpPr>
        <p:spPr>
          <a:xfrm>
            <a:off x="5364162" y="5227637"/>
            <a:ext cx="3311526" cy="603251"/>
          </a:xfrm>
          <a:prstGeom prst="rect">
            <a:avLst/>
          </a:prstGeom>
          <a:ln w="31750">
            <a:solidFill>
              <a:srgbClr val="FF0000"/>
            </a:solidFill>
          </a:ln>
        </p:spPr>
        <p:txBody>
          <a:bodyPr lIns="45719" rIns="45719"/>
          <a:lstStyle/>
          <a:p>
            <a:pPr>
              <a:spcBef>
                <a:spcPts val="1000"/>
              </a:spcBef>
              <a:defRPr sz="900">
                <a:solidFill>
                  <a:srgbClr val="FFFFFF"/>
                </a:solidFill>
              </a:defRPr>
            </a:pPr>
          </a:p>
        </p:txBody>
      </p:sp>
      <p:sp>
        <p:nvSpPr>
          <p:cNvPr id="440" name="Shape 440"/>
          <p:cNvSpPr/>
          <p:nvPr/>
        </p:nvSpPr>
        <p:spPr>
          <a:xfrm>
            <a:off x="5292725" y="3787775"/>
            <a:ext cx="3311525" cy="603250"/>
          </a:xfrm>
          <a:prstGeom prst="rect">
            <a:avLst/>
          </a:prstGeom>
          <a:ln w="31750">
            <a:solidFill>
              <a:srgbClr val="FF0000"/>
            </a:solidFill>
          </a:ln>
        </p:spPr>
        <p:txBody>
          <a:bodyPr lIns="45719" rIns="45719"/>
          <a:lstStyle/>
          <a:p>
            <a:pPr>
              <a:spcBef>
                <a:spcPts val="1000"/>
              </a:spcBef>
              <a:defRPr sz="900">
                <a:solidFill>
                  <a:srgbClr val="FFFFFF"/>
                </a:solidFill>
              </a:defRPr>
            </a:pPr>
          </a:p>
        </p:txBody>
      </p:sp>
      <p:sp>
        <p:nvSpPr>
          <p:cNvPr id="441" name="Shape 441"/>
          <p:cNvSpPr/>
          <p:nvPr/>
        </p:nvSpPr>
        <p:spPr>
          <a:xfrm>
            <a:off x="107950" y="1628775"/>
            <a:ext cx="576263" cy="360363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FFC000"/>
          </a:solidFill>
          <a:ln w="25400">
            <a:solidFill>
              <a:srgbClr val="385D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2" name="Shape 442"/>
          <p:cNvSpPr/>
          <p:nvPr/>
        </p:nvSpPr>
        <p:spPr>
          <a:xfrm>
            <a:off x="5364162" y="1554162"/>
            <a:ext cx="3311526" cy="1428751"/>
          </a:xfrm>
          <a:prstGeom prst="rect">
            <a:avLst/>
          </a:prstGeom>
          <a:ln w="31750">
            <a:solidFill>
              <a:srgbClr val="FF0000"/>
            </a:solidFill>
          </a:ln>
        </p:spPr>
        <p:txBody>
          <a:bodyPr lIns="45719" rIns="45719"/>
          <a:lstStyle/>
          <a:p>
            <a:pPr>
              <a:spcBef>
                <a:spcPts val="1000"/>
              </a:spcBef>
              <a:defRPr sz="9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2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Class="entr" nodeType="afterEffect" presetSubtype="16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2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Class="entr" nodeType="afterEffect" presetSubtype="16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2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8" grpId="5"/>
      <p:bldP build="whole" bldLvl="1" animBg="1" rev="0" advAuto="0" spid="439" grpId="6"/>
      <p:bldP build="whole" bldLvl="1" animBg="1" rev="0" advAuto="0" spid="437" grpId="3"/>
      <p:bldP build="whole" bldLvl="1" animBg="1" rev="0" advAuto="0" spid="440" grpId="4"/>
      <p:bldP build="whole" bldLvl="1" animBg="1" rev="0" advAuto="0" spid="442" grpId="2"/>
      <p:bldP build="whole" bldLvl="1" animBg="1" rev="0" advAuto="0" spid="44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/>
          <p:nvPr/>
        </p:nvSpPr>
        <p:spPr>
          <a:xfrm>
            <a:off x="0" y="1031756"/>
            <a:ext cx="8978900" cy="943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 anchor="ctr">
            <a:spAutoFit/>
          </a:bodyPr>
          <a:lstStyle>
            <a:lvl1pPr algn="ctr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QUALI FATTORI INFLUENZANO L’ADERENZA ALLA TERAPIA ANTI-IPERTENSIVA?</a:t>
            </a:r>
          </a:p>
        </p:txBody>
      </p:sp>
      <p:sp>
        <p:nvSpPr>
          <p:cNvPr id="445" name="Shape 445"/>
          <p:cNvSpPr/>
          <p:nvPr/>
        </p:nvSpPr>
        <p:spPr>
          <a:xfrm>
            <a:off x="4011612" y="3703734"/>
            <a:ext cx="3874791" cy="1252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66700" indent="-266700">
              <a:lnSpc>
                <a:spcPct val="150000"/>
              </a:lnSpc>
              <a:spcBef>
                <a:spcPts val="700"/>
              </a:spcBef>
              <a:buSzPct val="100000"/>
              <a:buChar char="•"/>
              <a:defRPr b="1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COMPLIANCE</a:t>
            </a:r>
          </a:p>
          <a:p>
            <a:pPr marL="266700" indent="-266700">
              <a:lnSpc>
                <a:spcPct val="150000"/>
              </a:lnSpc>
              <a:spcBef>
                <a:spcPts val="700"/>
              </a:spcBef>
              <a:buSzPct val="100000"/>
              <a:buChar char="•"/>
              <a:defRPr b="1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TOLLERABILITÀ </a:t>
            </a:r>
          </a:p>
        </p:txBody>
      </p:sp>
      <p:sp>
        <p:nvSpPr>
          <p:cNvPr id="446" name="Shape 446"/>
          <p:cNvSpPr/>
          <p:nvPr/>
        </p:nvSpPr>
        <p:spPr>
          <a:xfrm>
            <a:off x="252412" y="3862387"/>
            <a:ext cx="2879726" cy="596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132C4B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10000"/>
              </a:lnSpc>
              <a:spcBef>
                <a:spcPts val="2400"/>
              </a:spcBef>
              <a:defRPr sz="4000"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</a:defRPr>
            </a:lvl1pPr>
          </a:lstStyle>
          <a:p>
            <a:pPr/>
            <a:r>
              <a:t>ADERENZA</a:t>
            </a:r>
          </a:p>
        </p:txBody>
      </p:sp>
      <p:sp>
        <p:nvSpPr>
          <p:cNvPr id="447" name="Shape 447"/>
          <p:cNvSpPr/>
          <p:nvPr/>
        </p:nvSpPr>
        <p:spPr>
          <a:xfrm>
            <a:off x="3276600" y="2925762"/>
            <a:ext cx="574675" cy="2808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96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15635" y="10800"/>
                  <a:pt x="21600" y="10800"/>
                </a:cubicBezTo>
                <a:cubicBezTo>
                  <a:pt x="1563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5965" y="21600"/>
                  <a:pt x="0" y="21600"/>
                </a:cubicBezTo>
              </a:path>
            </a:pathLst>
          </a:custGeom>
          <a:ln w="31750">
            <a:solidFill>
              <a:srgbClr val="000000"/>
            </a:solidFill>
          </a:ln>
          <a:effectLst>
            <a:outerShdw sx="100000" sy="100000" kx="0" ky="0" algn="b" rotWithShape="0" blurRad="63500" dist="17960" dir="2700000">
              <a:srgbClr val="000000"/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8" name="Shape 448"/>
          <p:cNvSpPr/>
          <p:nvPr/>
        </p:nvSpPr>
        <p:spPr>
          <a:xfrm>
            <a:off x="107950" y="2062162"/>
            <a:ext cx="8785225" cy="1"/>
          </a:xfrm>
          <a:prstGeom prst="line">
            <a:avLst/>
          </a:prstGeom>
          <a:ln w="44450">
            <a:solidFill>
              <a:srgbClr val="FF66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1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5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5" grpId="2"/>
      <p:bldP build="whole" bldLvl="1" animBg="1" rev="0" advAuto="0" spid="447" grpId="3"/>
      <p:bldP build="whole" bldLvl="1" animBg="1" rev="0" advAuto="0" spid="44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" y="71437"/>
            <a:ext cx="9109075" cy="65976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2862"/>
            <a:ext cx="9144000" cy="6664326"/>
          </a:xfrm>
          <a:prstGeom prst="rect">
            <a:avLst/>
          </a:prstGeom>
          <a:ln w="12700">
            <a:miter lim="400000"/>
          </a:ln>
        </p:spPr>
      </p:pic>
      <p:sp>
        <p:nvSpPr>
          <p:cNvPr id="453" name="Shape 453"/>
          <p:cNvSpPr/>
          <p:nvPr/>
        </p:nvSpPr>
        <p:spPr>
          <a:xfrm>
            <a:off x="107950" y="1125537"/>
            <a:ext cx="8785225" cy="1"/>
          </a:xfrm>
          <a:prstGeom prst="line">
            <a:avLst/>
          </a:prstGeom>
          <a:ln w="44450">
            <a:solidFill>
              <a:srgbClr val="FF66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/>
        </p:nvSpPr>
        <p:spPr>
          <a:xfrm>
            <a:off x="395287" y="1844675"/>
            <a:ext cx="8280401" cy="3558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i="1"/>
            </a:pPr>
          </a:p>
          <a:p>
            <a:pPr>
              <a:defRPr b="1" i="1"/>
            </a:pPr>
            <a:r>
              <a:t>Il/la sottoscritto/a  Vittorio Emanuele</a:t>
            </a:r>
          </a:p>
          <a:p>
            <a:pPr>
              <a:defRPr i="1"/>
            </a:pPr>
            <a:r>
              <a:t>ai sensi dell’art. 3.3 sul Conflitto di Interessi, pag. 17 del Reg. Applicativo dell’Accordo Stato-Regione del 5 novembre 2009, </a:t>
            </a:r>
          </a:p>
          <a:p>
            <a:pPr/>
            <a:r>
              <a:t> </a:t>
            </a:r>
          </a:p>
          <a:p>
            <a:pPr/>
            <a:r>
              <a:t>                                                               dichiara</a:t>
            </a:r>
          </a:p>
          <a:p>
            <a:pPr/>
          </a:p>
          <a:p>
            <a:pPr>
              <a:buSzPct val="100000"/>
              <a:buFont typeface="Wingdings"/>
              <a:buChar char="❑"/>
            </a:pPr>
            <a:r>
              <a:t>  </a:t>
            </a:r>
            <a:r>
              <a:rPr i="1"/>
              <a:t>     che negli ultimi due anni NON ha avuto rapporti diretti di finanziamento con soggetti portatori di interessi commerciali in campo sanitario</a:t>
            </a:r>
            <a:endParaRPr i="1"/>
          </a:p>
          <a:p>
            <a:pPr>
              <a:buSzPct val="100000"/>
              <a:buFont typeface="Wingdings"/>
              <a:buChar char="❑"/>
            </a:pPr>
            <a:endParaRPr i="1"/>
          </a:p>
          <a:p>
            <a:pPr/>
            <a:endParaRPr i="1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4912" y="2205037"/>
            <a:ext cx="6680201" cy="431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213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/>
          <p:nvPr/>
        </p:nvSpPr>
        <p:spPr>
          <a:xfrm>
            <a:off x="179387" y="83661"/>
            <a:ext cx="8810626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b="1" sz="280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Reasons for discontinuing antihypertensive </a:t>
            </a:r>
            <a:r>
              <a:rPr>
                <a:solidFill>
                  <a:srgbClr val="F9F92D"/>
                </a:solidFill>
              </a:rPr>
              <a:t>therapy</a:t>
            </a:r>
          </a:p>
        </p:txBody>
      </p:sp>
      <p:graphicFrame>
        <p:nvGraphicFramePr>
          <p:cNvPr id="459" name="Chart 459"/>
          <p:cNvGraphicFramePr/>
          <p:nvPr/>
        </p:nvGraphicFramePr>
        <p:xfrm>
          <a:off x="425520" y="2052478"/>
          <a:ext cx="8942449" cy="4013201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460" name="Shape 460"/>
          <p:cNvSpPr/>
          <p:nvPr/>
        </p:nvSpPr>
        <p:spPr>
          <a:xfrm>
            <a:off x="90487" y="2690812"/>
            <a:ext cx="533401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762000">
              <a:spcBef>
                <a:spcPts val="1400"/>
              </a:spcBef>
              <a:defRPr b="1"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%</a:t>
            </a:r>
          </a:p>
        </p:txBody>
      </p:sp>
      <p:sp>
        <p:nvSpPr>
          <p:cNvPr id="461" name="Shape 461"/>
          <p:cNvSpPr/>
          <p:nvPr/>
        </p:nvSpPr>
        <p:spPr>
          <a:xfrm>
            <a:off x="144462" y="6542087"/>
            <a:ext cx="3922713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762000">
              <a:spcBef>
                <a:spcPts val="800"/>
              </a:spcBef>
              <a:defRPr sz="1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Ambrosioni E. </a:t>
            </a:r>
            <a:r>
              <a:rPr i="1"/>
              <a:t>J Hypertens</a:t>
            </a:r>
            <a:r>
              <a:t>. 2000;18:1691-1699</a:t>
            </a:r>
          </a:p>
        </p:txBody>
      </p:sp>
      <p:sp>
        <p:nvSpPr>
          <p:cNvPr id="462" name="Shape 462"/>
          <p:cNvSpPr/>
          <p:nvPr/>
        </p:nvSpPr>
        <p:spPr>
          <a:xfrm>
            <a:off x="539750" y="908050"/>
            <a:ext cx="8424863" cy="817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20000"/>
              </a:lnSpc>
              <a:spcBef>
                <a:spcPts val="1300"/>
              </a:spcBef>
              <a:defRPr b="1" sz="2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Patient’s estimations of the Italian Pharmacoepidemiology Study on Antihypertensive therapy</a:t>
            </a:r>
          </a:p>
        </p:txBody>
      </p:sp>
      <p:sp>
        <p:nvSpPr>
          <p:cNvPr id="463" name="Shape 463"/>
          <p:cNvSpPr/>
          <p:nvPr/>
        </p:nvSpPr>
        <p:spPr>
          <a:xfrm>
            <a:off x="107950" y="692150"/>
            <a:ext cx="8785225" cy="0"/>
          </a:xfrm>
          <a:prstGeom prst="line">
            <a:avLst/>
          </a:prstGeom>
          <a:ln w="44450">
            <a:solidFill>
              <a:srgbClr val="FF66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/>
          <p:nvPr/>
        </p:nvSpPr>
        <p:spPr>
          <a:xfrm>
            <a:off x="322262" y="705502"/>
            <a:ext cx="8713788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3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Calcio-antagonisti ed edema periferico</a:t>
            </a:r>
          </a:p>
        </p:txBody>
      </p:sp>
      <p:pic>
        <p:nvPicPr>
          <p:cNvPr id="466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63937" y="1700212"/>
            <a:ext cx="2087563" cy="4643438"/>
          </a:xfrm>
          <a:prstGeom prst="rect">
            <a:avLst/>
          </a:prstGeom>
          <a:ln w="12700">
            <a:miter lim="400000"/>
          </a:ln>
        </p:spPr>
      </p:pic>
      <p:sp>
        <p:nvSpPr>
          <p:cNvPr id="467" name="Shape 467"/>
          <p:cNvSpPr/>
          <p:nvPr/>
        </p:nvSpPr>
        <p:spPr>
          <a:xfrm>
            <a:off x="-1" y="1484312"/>
            <a:ext cx="9144002" cy="1"/>
          </a:xfrm>
          <a:prstGeom prst="line">
            <a:avLst/>
          </a:prstGeom>
          <a:ln w="47625">
            <a:solidFill>
              <a:srgbClr val="FF0000"/>
            </a:solidFill>
          </a:ln>
          <a:effectLst>
            <a:outerShdw sx="100000" sy="100000" kx="0" ky="0" algn="b" rotWithShape="0" blurRad="63500" dist="17960" dir="2700000">
              <a:srgbClr val="990000"/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/>
          <p:nvPr/>
        </p:nvSpPr>
        <p:spPr>
          <a:xfrm>
            <a:off x="395287" y="249889"/>
            <a:ext cx="8229601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3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Calcio-antagonisti: edema periferico.</a:t>
            </a:r>
          </a:p>
        </p:txBody>
      </p:sp>
      <p:sp>
        <p:nvSpPr>
          <p:cNvPr id="470" name="Shape 470"/>
          <p:cNvSpPr/>
          <p:nvPr/>
        </p:nvSpPr>
        <p:spPr>
          <a:xfrm>
            <a:off x="250825" y="981075"/>
            <a:ext cx="84978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1" name="Shape 471"/>
          <p:cNvSpPr/>
          <p:nvPr/>
        </p:nvSpPr>
        <p:spPr>
          <a:xfrm>
            <a:off x="6234794" y="6536531"/>
            <a:ext cx="2775174" cy="1778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132C4B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110000"/>
              </a:lnSpc>
              <a:spcBef>
                <a:spcPts val="200"/>
              </a:spcBef>
              <a:defRPr b="1" sz="1200"/>
            </a:pPr>
            <a:r>
              <a:t>J Hypertens 2011; 29 (7): 1270-1280.</a:t>
            </a:r>
            <a:r>
              <a:rPr b="0"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</a:rPr>
              <a:t> </a:t>
            </a:r>
          </a:p>
        </p:txBody>
      </p:sp>
      <p:pic>
        <p:nvPicPr>
          <p:cNvPr id="472" name="CA EDEMI RUBANO 29 APRILE.jpeg" descr="CA EDEMI RUBANO 29 APRILE"/>
          <p:cNvPicPr>
            <a:picLocks noChangeAspect="1"/>
          </p:cNvPicPr>
          <p:nvPr/>
        </p:nvPicPr>
        <p:blipFill>
          <a:blip r:embed="rId2">
            <a:extLst/>
          </a:blip>
          <a:srcRect l="2020" t="53250" r="3329" b="6498"/>
          <a:stretch>
            <a:fillRect/>
          </a:stretch>
        </p:blipFill>
        <p:spPr>
          <a:xfrm>
            <a:off x="1258887" y="1123950"/>
            <a:ext cx="6769101" cy="2592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3" name="CA EDEMI RUBANO 29 APRILE.jpeg" descr="CA EDEMI RUBANO 29 APRILE"/>
          <p:cNvPicPr>
            <a:picLocks noChangeAspect="1"/>
          </p:cNvPicPr>
          <p:nvPr/>
        </p:nvPicPr>
        <p:blipFill>
          <a:blip r:embed="rId2">
            <a:extLst/>
          </a:blip>
          <a:srcRect l="3018" t="3894" r="12408" b="57142"/>
          <a:stretch>
            <a:fillRect/>
          </a:stretch>
        </p:blipFill>
        <p:spPr>
          <a:xfrm>
            <a:off x="1201737" y="3889374"/>
            <a:ext cx="6826251" cy="2520951"/>
          </a:xfrm>
          <a:prstGeom prst="rect">
            <a:avLst/>
          </a:prstGeom>
          <a:ln w="12700">
            <a:miter lim="400000"/>
          </a:ln>
        </p:spPr>
      </p:pic>
      <p:sp>
        <p:nvSpPr>
          <p:cNvPr id="474" name="Shape 474"/>
          <p:cNvSpPr/>
          <p:nvPr/>
        </p:nvSpPr>
        <p:spPr>
          <a:xfrm>
            <a:off x="4643437" y="3860800"/>
            <a:ext cx="3384551" cy="577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80000"/>
              </a:lnSpc>
              <a:spcBef>
                <a:spcPts val="800"/>
              </a:spcBef>
              <a:defRPr b="1" sz="1400">
                <a:solidFill>
                  <a:srgbClr val="CC33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Incidenza e sospensione terapia</a:t>
            </a:r>
          </a:p>
          <a:p>
            <a:pPr algn="ctr">
              <a:lnSpc>
                <a:spcPct val="80000"/>
              </a:lnSpc>
              <a:spcBef>
                <a:spcPts val="800"/>
              </a:spcBef>
              <a:defRPr b="1" sz="1400">
                <a:solidFill>
                  <a:srgbClr val="CC33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 b="0">
                <a:latin typeface="Symbol"/>
                <a:ea typeface="Symbol"/>
                <a:cs typeface="Symbol"/>
                <a:sym typeface="Symbol"/>
              </a:rPr>
              <a:t>↑ </a:t>
            </a:r>
            <a:r>
              <a:t>con durata trattamento</a:t>
            </a:r>
          </a:p>
        </p:txBody>
      </p:sp>
      <p:sp>
        <p:nvSpPr>
          <p:cNvPr id="475" name="Shape 475"/>
          <p:cNvSpPr/>
          <p:nvPr/>
        </p:nvSpPr>
        <p:spPr>
          <a:xfrm>
            <a:off x="4572000" y="1125537"/>
            <a:ext cx="3384550" cy="308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80000"/>
              </a:lnSpc>
              <a:spcBef>
                <a:spcPts val="800"/>
              </a:spcBef>
              <a:defRPr b="1" sz="1400">
                <a:solidFill>
                  <a:srgbClr val="CC33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rPr b="0">
                <a:latin typeface="Symbol"/>
                <a:ea typeface="Symbol"/>
                <a:cs typeface="Symbol"/>
                <a:sym typeface="Symbol"/>
              </a:rPr>
              <a:t>↑ </a:t>
            </a:r>
            <a:r>
              <a:t>Incidenza dose / tempo dipendente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1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4" grpId="1"/>
      <p:bldP build="whole" bldLvl="1" animBg="1" rev="0" advAuto="0" spid="473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/>
          <p:nvPr>
            <p:ph type="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lnSpc>
                <a:spcPct val="130000"/>
              </a:lnSpc>
              <a:defRPr b="1" i="1" sz="4000">
                <a:solidFill>
                  <a:srgbClr val="002060"/>
                </a:solidFill>
              </a:defRPr>
            </a:lvl1pPr>
          </a:lstStyle>
          <a:p>
            <a:pPr/>
            <a:r>
              <a:t>Come si forma l’edema da calcio-antagonista 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/>
          <p:nvPr/>
        </p:nvSpPr>
        <p:spPr>
          <a:xfrm>
            <a:off x="1285769" y="680420"/>
            <a:ext cx="6643899" cy="933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9960" tIns="39960" rIns="39960" bIns="39960" anchor="ctr">
            <a:spAutoFit/>
          </a:bodyPr>
          <a:lstStyle/>
          <a:p>
            <a:pPr algn="ctr">
              <a:lnSpc>
                <a:spcPct val="12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2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Meccanismi della formazione dell’edema </a:t>
            </a:r>
          </a:p>
          <a:p>
            <a:pPr algn="ctr">
              <a:lnSpc>
                <a:spcPct val="12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2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con Calcio-Antagonista (CA)</a:t>
            </a:r>
          </a:p>
        </p:txBody>
      </p:sp>
      <p:sp>
        <p:nvSpPr>
          <p:cNvPr id="480" name="Shape 480"/>
          <p:cNvSpPr/>
          <p:nvPr/>
        </p:nvSpPr>
        <p:spPr>
          <a:xfrm>
            <a:off x="224929" y="6165850"/>
            <a:ext cx="3267571" cy="265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9960" tIns="39960" rIns="39960" bIns="39960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i="1" sz="1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Epstein M et al. Drugs 2007; 67: 1309-27</a:t>
            </a:r>
          </a:p>
        </p:txBody>
      </p:sp>
      <p:sp>
        <p:nvSpPr>
          <p:cNvPr id="481" name="Shape 481"/>
          <p:cNvSpPr/>
          <p:nvPr/>
        </p:nvSpPr>
        <p:spPr>
          <a:xfrm>
            <a:off x="661987" y="2354262"/>
            <a:ext cx="7581901" cy="1588"/>
          </a:xfrm>
          <a:prstGeom prst="line">
            <a:avLst/>
          </a:prstGeom>
          <a:ln w="57240">
            <a:solidFill>
              <a:srgbClr val="FF3300"/>
            </a:solidFill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2" name="Shape 482"/>
          <p:cNvSpPr/>
          <p:nvPr/>
        </p:nvSpPr>
        <p:spPr>
          <a:xfrm>
            <a:off x="2525712" y="1781175"/>
            <a:ext cx="2936876" cy="1092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576" y="10800"/>
                </a:moveTo>
                <a:cubicBezTo>
                  <a:pt x="1576" y="15894"/>
                  <a:pt x="5706" y="20024"/>
                  <a:pt x="10800" y="20024"/>
                </a:cubicBezTo>
                <a:cubicBezTo>
                  <a:pt x="15894" y="20024"/>
                  <a:pt x="20024" y="15894"/>
                  <a:pt x="20024" y="10800"/>
                </a:cubicBezTo>
                <a:cubicBezTo>
                  <a:pt x="20024" y="5706"/>
                  <a:pt x="15894" y="1576"/>
                  <a:pt x="10800" y="1576"/>
                </a:cubicBezTo>
                <a:cubicBezTo>
                  <a:pt x="5706" y="1576"/>
                  <a:pt x="1576" y="5706"/>
                  <a:pt x="1576" y="10800"/>
                </a:cubicBezTo>
                <a:close/>
              </a:path>
            </a:pathLst>
          </a:custGeom>
          <a:solidFill>
            <a:srgbClr val="FFC0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3" name="Shape 483"/>
          <p:cNvSpPr/>
          <p:nvPr/>
        </p:nvSpPr>
        <p:spPr>
          <a:xfrm>
            <a:off x="305866" y="1647825"/>
            <a:ext cx="173560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2000"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484" name="Shape 484"/>
          <p:cNvSpPr/>
          <p:nvPr/>
        </p:nvSpPr>
        <p:spPr>
          <a:xfrm>
            <a:off x="395287" y="2406650"/>
            <a:ext cx="2474913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1300"/>
            </a:pPr>
            <a:r>
              <a:t>Aumento della resistenza </a:t>
            </a:r>
          </a:p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1300"/>
            </a:pPr>
            <a:r>
              <a:t>Vascolare ARTERIOSA periferica</a:t>
            </a:r>
          </a:p>
        </p:txBody>
      </p:sp>
      <p:sp>
        <p:nvSpPr>
          <p:cNvPr id="485" name="Shape 485"/>
          <p:cNvSpPr/>
          <p:nvPr/>
        </p:nvSpPr>
        <p:spPr>
          <a:xfrm>
            <a:off x="2673350" y="2979737"/>
            <a:ext cx="282586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1100"/>
            </a:lvl1pPr>
          </a:lstStyle>
          <a:p>
            <a:pPr/>
            <a:r>
              <a:t>Pressione capillare elevata ma compensata</a:t>
            </a:r>
          </a:p>
        </p:txBody>
      </p:sp>
      <p:sp>
        <p:nvSpPr>
          <p:cNvPr id="486" name="Shape 486"/>
          <p:cNvSpPr/>
          <p:nvPr/>
        </p:nvSpPr>
        <p:spPr>
          <a:xfrm>
            <a:off x="5465923" y="2406650"/>
            <a:ext cx="219995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1300"/>
            </a:pPr>
            <a:r>
              <a:t>Aumento della resistenza </a:t>
            </a:r>
          </a:p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1300"/>
            </a:pPr>
            <a:r>
              <a:t>vascolare VENOSA periferica</a:t>
            </a:r>
          </a:p>
        </p:txBody>
      </p:sp>
      <p:sp>
        <p:nvSpPr>
          <p:cNvPr id="487" name="Shape 487"/>
          <p:cNvSpPr/>
          <p:nvPr/>
        </p:nvSpPr>
        <p:spPr>
          <a:xfrm>
            <a:off x="5672137" y="2049462"/>
            <a:ext cx="1964315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1300"/>
            </a:lvl1pPr>
          </a:lstStyle>
          <a:p>
            <a:pPr/>
            <a:r>
              <a:t>Edema periferico minimo</a:t>
            </a:r>
          </a:p>
        </p:txBody>
      </p:sp>
      <p:sp>
        <p:nvSpPr>
          <p:cNvPr id="488" name="Shape 488"/>
          <p:cNvSpPr/>
          <p:nvPr/>
        </p:nvSpPr>
        <p:spPr>
          <a:xfrm>
            <a:off x="2681287" y="4652962"/>
            <a:ext cx="5994401" cy="6351"/>
          </a:xfrm>
          <a:prstGeom prst="line">
            <a:avLst/>
          </a:prstGeom>
          <a:ln w="57240">
            <a:solidFill>
              <a:srgbClr val="FF3300"/>
            </a:solidFill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9" name="Shape 489"/>
          <p:cNvSpPr/>
          <p:nvPr/>
        </p:nvSpPr>
        <p:spPr>
          <a:xfrm>
            <a:off x="2671762" y="4098925"/>
            <a:ext cx="2936876" cy="1212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576" y="10800"/>
                </a:moveTo>
                <a:cubicBezTo>
                  <a:pt x="1576" y="15894"/>
                  <a:pt x="5706" y="20024"/>
                  <a:pt x="10800" y="20024"/>
                </a:cubicBezTo>
                <a:cubicBezTo>
                  <a:pt x="15894" y="20024"/>
                  <a:pt x="20024" y="15894"/>
                  <a:pt x="20024" y="10800"/>
                </a:cubicBezTo>
                <a:cubicBezTo>
                  <a:pt x="20024" y="5706"/>
                  <a:pt x="15894" y="1576"/>
                  <a:pt x="10800" y="1576"/>
                </a:cubicBezTo>
                <a:cubicBezTo>
                  <a:pt x="5706" y="1576"/>
                  <a:pt x="1576" y="5706"/>
                  <a:pt x="1576" y="10800"/>
                </a:cubicBezTo>
                <a:close/>
              </a:path>
            </a:pathLst>
          </a:custGeom>
          <a:solidFill>
            <a:srgbClr val="FFC0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90" name="Shape 490"/>
          <p:cNvSpPr/>
          <p:nvPr/>
        </p:nvSpPr>
        <p:spPr>
          <a:xfrm>
            <a:off x="755649" y="4659312"/>
            <a:ext cx="1911352" cy="22226"/>
          </a:xfrm>
          <a:prstGeom prst="line">
            <a:avLst/>
          </a:prstGeom>
          <a:ln w="177840">
            <a:solidFill>
              <a:srgbClr val="FF3300"/>
            </a:solidFill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91" name="Shape 491"/>
          <p:cNvSpPr/>
          <p:nvPr/>
        </p:nvSpPr>
        <p:spPr>
          <a:xfrm>
            <a:off x="633924" y="4948237"/>
            <a:ext cx="242785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1300"/>
            </a:pPr>
            <a:r>
              <a:t>Riduzione della resistenza </a:t>
            </a:r>
          </a:p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1300"/>
            </a:pPr>
            <a:r>
              <a:t>Vascolare ARTERIOSA periferica</a:t>
            </a:r>
          </a:p>
        </p:txBody>
      </p:sp>
      <p:sp>
        <p:nvSpPr>
          <p:cNvPr id="492" name="Shape 492"/>
          <p:cNvSpPr/>
          <p:nvPr/>
        </p:nvSpPr>
        <p:spPr>
          <a:xfrm>
            <a:off x="2401844" y="5514975"/>
            <a:ext cx="3524337" cy="203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1400"/>
            </a:pPr>
            <a:r>
              <a:t>Pressione capillare elevata e </a:t>
            </a:r>
            <a:r>
              <a:rPr>
                <a:solidFill>
                  <a:srgbClr val="0070C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scompensata</a:t>
            </a:r>
          </a:p>
        </p:txBody>
      </p:sp>
      <p:sp>
        <p:nvSpPr>
          <p:cNvPr id="493" name="Shape 493"/>
          <p:cNvSpPr/>
          <p:nvPr/>
        </p:nvSpPr>
        <p:spPr>
          <a:xfrm>
            <a:off x="5745323" y="4732337"/>
            <a:ext cx="219995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1300"/>
            </a:pPr>
            <a:r>
              <a:t>Aumento della resistenza </a:t>
            </a:r>
          </a:p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1300"/>
            </a:pPr>
            <a:r>
              <a:t>vascolare VENOSA periferica</a:t>
            </a:r>
          </a:p>
        </p:txBody>
      </p:sp>
      <p:sp>
        <p:nvSpPr>
          <p:cNvPr id="494" name="Shape 494"/>
          <p:cNvSpPr/>
          <p:nvPr/>
        </p:nvSpPr>
        <p:spPr>
          <a:xfrm>
            <a:off x="5580062" y="4227512"/>
            <a:ext cx="356088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2000"/>
            </a:lvl1pPr>
          </a:lstStyle>
          <a:p>
            <a:pPr/>
            <a:r>
              <a:t>Edema periferico significativo</a:t>
            </a:r>
          </a:p>
        </p:txBody>
      </p:sp>
      <p:sp>
        <p:nvSpPr>
          <p:cNvPr id="495" name="Shape 495"/>
          <p:cNvSpPr/>
          <p:nvPr/>
        </p:nvSpPr>
        <p:spPr>
          <a:xfrm>
            <a:off x="374277" y="4011612"/>
            <a:ext cx="163886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2000"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496" name="Shape 496"/>
          <p:cNvSpPr/>
          <p:nvPr/>
        </p:nvSpPr>
        <p:spPr>
          <a:xfrm flipH="1" flipV="1">
            <a:off x="3382962" y="4025900"/>
            <a:ext cx="165101" cy="392113"/>
          </a:xfrm>
          <a:prstGeom prst="line">
            <a:avLst/>
          </a:prstGeom>
          <a:ln w="19080">
            <a:solidFill>
              <a:srgbClr val="FF33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97" name="Shape 497"/>
          <p:cNvSpPr/>
          <p:nvPr/>
        </p:nvSpPr>
        <p:spPr>
          <a:xfrm flipH="1" flipV="1">
            <a:off x="4124324" y="3954462"/>
            <a:ext cx="12701" cy="403226"/>
          </a:xfrm>
          <a:prstGeom prst="line">
            <a:avLst/>
          </a:prstGeom>
          <a:ln w="19080">
            <a:solidFill>
              <a:srgbClr val="FF33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98" name="Shape 498"/>
          <p:cNvSpPr/>
          <p:nvPr/>
        </p:nvSpPr>
        <p:spPr>
          <a:xfrm flipV="1">
            <a:off x="4741862" y="4025900"/>
            <a:ext cx="106363" cy="369888"/>
          </a:xfrm>
          <a:prstGeom prst="line">
            <a:avLst/>
          </a:prstGeom>
          <a:ln w="19080">
            <a:solidFill>
              <a:srgbClr val="FF33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99" name="Shape 499"/>
          <p:cNvSpPr/>
          <p:nvPr/>
        </p:nvSpPr>
        <p:spPr>
          <a:xfrm flipH="1">
            <a:off x="4162425" y="5110162"/>
            <a:ext cx="12701" cy="357189"/>
          </a:xfrm>
          <a:prstGeom prst="line">
            <a:avLst/>
          </a:prstGeom>
          <a:ln w="19080">
            <a:solidFill>
              <a:srgbClr val="FF33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0" name="Shape 500"/>
          <p:cNvSpPr/>
          <p:nvPr/>
        </p:nvSpPr>
        <p:spPr>
          <a:xfrm flipH="1">
            <a:off x="3382962" y="5089525"/>
            <a:ext cx="146051" cy="366713"/>
          </a:xfrm>
          <a:prstGeom prst="line">
            <a:avLst/>
          </a:prstGeom>
          <a:ln w="19080">
            <a:solidFill>
              <a:srgbClr val="FF33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1" name="Shape 501"/>
          <p:cNvSpPr/>
          <p:nvPr/>
        </p:nvSpPr>
        <p:spPr>
          <a:xfrm>
            <a:off x="4741862" y="5067299"/>
            <a:ext cx="144463" cy="379414"/>
          </a:xfrm>
          <a:prstGeom prst="line">
            <a:avLst/>
          </a:prstGeom>
          <a:ln w="19080">
            <a:solidFill>
              <a:srgbClr val="FF33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2" name="Shape 502"/>
          <p:cNvSpPr/>
          <p:nvPr/>
        </p:nvSpPr>
        <p:spPr>
          <a:xfrm>
            <a:off x="2944750" y="4418012"/>
            <a:ext cx="2438525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1200"/>
            </a:lvl1pPr>
          </a:lstStyle>
          <a:p>
            <a:pPr/>
            <a:r>
              <a:t>Aumento della pressione capillare</a:t>
            </a:r>
          </a:p>
        </p:txBody>
      </p:sp>
      <p:sp>
        <p:nvSpPr>
          <p:cNvPr id="503" name="Shape 503"/>
          <p:cNvSpPr/>
          <p:nvPr/>
        </p:nvSpPr>
        <p:spPr>
          <a:xfrm>
            <a:off x="1319212" y="3651250"/>
            <a:ext cx="546905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CA</a:t>
            </a:r>
          </a:p>
        </p:txBody>
      </p:sp>
      <p:sp>
        <p:nvSpPr>
          <p:cNvPr id="504" name="Shape 504"/>
          <p:cNvSpPr/>
          <p:nvPr/>
        </p:nvSpPr>
        <p:spPr>
          <a:xfrm flipH="1">
            <a:off x="1636712" y="4170362"/>
            <a:ext cx="12701" cy="357189"/>
          </a:xfrm>
          <a:prstGeom prst="line">
            <a:avLst/>
          </a:prstGeom>
          <a:ln w="1908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/>
          <p:nvPr/>
        </p:nvSpPr>
        <p:spPr>
          <a:xfrm>
            <a:off x="833437" y="5818187"/>
            <a:ext cx="7267576" cy="1"/>
          </a:xfrm>
          <a:prstGeom prst="line">
            <a:avLst/>
          </a:prstGeom>
          <a:ln w="177840">
            <a:solidFill>
              <a:srgbClr val="FF3300"/>
            </a:solidFill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7" name="Shape 507"/>
          <p:cNvSpPr/>
          <p:nvPr/>
        </p:nvSpPr>
        <p:spPr>
          <a:xfrm>
            <a:off x="2654300" y="5264150"/>
            <a:ext cx="3022600" cy="917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576" y="10800"/>
                </a:moveTo>
                <a:cubicBezTo>
                  <a:pt x="1576" y="15894"/>
                  <a:pt x="5706" y="20024"/>
                  <a:pt x="10800" y="20024"/>
                </a:cubicBezTo>
                <a:cubicBezTo>
                  <a:pt x="15894" y="20024"/>
                  <a:pt x="20024" y="15894"/>
                  <a:pt x="20024" y="10800"/>
                </a:cubicBezTo>
                <a:cubicBezTo>
                  <a:pt x="20024" y="5706"/>
                  <a:pt x="15894" y="1576"/>
                  <a:pt x="10800" y="1576"/>
                </a:cubicBezTo>
                <a:cubicBezTo>
                  <a:pt x="5706" y="1576"/>
                  <a:pt x="1576" y="5706"/>
                  <a:pt x="1576" y="1080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8" name="Shape 508"/>
          <p:cNvSpPr/>
          <p:nvPr/>
        </p:nvSpPr>
        <p:spPr>
          <a:xfrm>
            <a:off x="543123" y="5154612"/>
            <a:ext cx="1426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20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509" name="Shape 509"/>
          <p:cNvSpPr/>
          <p:nvPr/>
        </p:nvSpPr>
        <p:spPr>
          <a:xfrm>
            <a:off x="516449" y="5981700"/>
            <a:ext cx="2427852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1300">
                <a:solidFill>
                  <a:srgbClr val="FFFF00"/>
                </a:solidFill>
              </a:defRPr>
            </a:pPr>
            <a:r>
              <a:t>Riduzione della resistenza </a:t>
            </a:r>
          </a:p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1300">
                <a:solidFill>
                  <a:srgbClr val="FFFF00"/>
                </a:solidFill>
              </a:defRPr>
            </a:pPr>
            <a:r>
              <a:t>Vascolare ARTERIOSA periferica</a:t>
            </a:r>
          </a:p>
        </p:txBody>
      </p:sp>
      <p:sp>
        <p:nvSpPr>
          <p:cNvPr id="510" name="Shape 510"/>
          <p:cNvSpPr/>
          <p:nvPr/>
        </p:nvSpPr>
        <p:spPr>
          <a:xfrm>
            <a:off x="1929308" y="6381750"/>
            <a:ext cx="5023446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Pressione capillare ridotta</a:t>
            </a:r>
          </a:p>
        </p:txBody>
      </p:sp>
      <p:sp>
        <p:nvSpPr>
          <p:cNvPr id="511" name="Shape 511"/>
          <p:cNvSpPr/>
          <p:nvPr/>
        </p:nvSpPr>
        <p:spPr>
          <a:xfrm>
            <a:off x="5750086" y="5932487"/>
            <a:ext cx="2199953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1300">
                <a:solidFill>
                  <a:srgbClr val="00FF00"/>
                </a:solidFill>
              </a:defRPr>
            </a:pPr>
            <a:r>
              <a:t>Riduzione della resistenza </a:t>
            </a:r>
          </a:p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1300">
                <a:solidFill>
                  <a:srgbClr val="00FF00"/>
                </a:solidFill>
              </a:defRPr>
            </a:pPr>
            <a:r>
              <a:t>vascolare VENOSA periferica</a:t>
            </a:r>
          </a:p>
        </p:txBody>
      </p:sp>
      <p:sp>
        <p:nvSpPr>
          <p:cNvPr id="512" name="Shape 512"/>
          <p:cNvSpPr/>
          <p:nvPr/>
        </p:nvSpPr>
        <p:spPr>
          <a:xfrm>
            <a:off x="5956300" y="5373687"/>
            <a:ext cx="3015184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Edema periferico minimo</a:t>
            </a:r>
          </a:p>
        </p:txBody>
      </p:sp>
      <p:sp>
        <p:nvSpPr>
          <p:cNvPr id="513" name="Shape 513"/>
          <p:cNvSpPr/>
          <p:nvPr/>
        </p:nvSpPr>
        <p:spPr>
          <a:xfrm>
            <a:off x="3044558" y="5532437"/>
            <a:ext cx="2296059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1100"/>
            </a:lvl1pPr>
          </a:lstStyle>
          <a:p>
            <a:pPr/>
            <a:r>
              <a:t>Riduzione della pressione capillare</a:t>
            </a:r>
          </a:p>
        </p:txBody>
      </p:sp>
      <p:sp>
        <p:nvSpPr>
          <p:cNvPr id="514" name="Shape 514"/>
          <p:cNvSpPr/>
          <p:nvPr/>
        </p:nvSpPr>
        <p:spPr>
          <a:xfrm>
            <a:off x="871537" y="4865687"/>
            <a:ext cx="1780913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>
                <a:solidFill>
                  <a:srgbClr val="FFFF00"/>
                </a:solidFill>
              </a:defRPr>
            </a:lvl1pPr>
          </a:lstStyle>
          <a:p>
            <a:pPr/>
            <a:r>
              <a:t>CA + bRAS</a:t>
            </a:r>
          </a:p>
        </p:txBody>
      </p:sp>
      <p:sp>
        <p:nvSpPr>
          <p:cNvPr id="515" name="Shape 515"/>
          <p:cNvSpPr/>
          <p:nvPr/>
        </p:nvSpPr>
        <p:spPr>
          <a:xfrm flipH="1">
            <a:off x="1603375" y="5397499"/>
            <a:ext cx="12700" cy="357189"/>
          </a:xfrm>
          <a:prstGeom prst="line">
            <a:avLst/>
          </a:prstGeom>
          <a:ln w="19080">
            <a:solidFill>
              <a:srgbClr val="FFFF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16" name="Shape 516"/>
          <p:cNvSpPr/>
          <p:nvPr/>
        </p:nvSpPr>
        <p:spPr>
          <a:xfrm>
            <a:off x="6121400" y="4843462"/>
            <a:ext cx="1780913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>
                <a:solidFill>
                  <a:srgbClr val="FFFF00"/>
                </a:solidFill>
              </a:defRPr>
            </a:lvl1pPr>
          </a:lstStyle>
          <a:p>
            <a:pPr/>
            <a:r>
              <a:t>CA + bRAS</a:t>
            </a:r>
          </a:p>
        </p:txBody>
      </p:sp>
      <p:sp>
        <p:nvSpPr>
          <p:cNvPr id="517" name="Shape 517"/>
          <p:cNvSpPr/>
          <p:nvPr/>
        </p:nvSpPr>
        <p:spPr>
          <a:xfrm>
            <a:off x="388689" y="-1067"/>
            <a:ext cx="8068172" cy="1032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9960" tIns="39960" rIns="39960" bIns="39960" anchor="ctr">
            <a:spAutoFit/>
          </a:bodyPr>
          <a:lstStyle/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Meccanismi della formazione dell’edema con Calcio-Antagonista (CA)</a:t>
            </a:r>
          </a:p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e della riduzione con la terapia d’associazione CA + bloccante sistema </a:t>
            </a:r>
          </a:p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Renina-angiotensina (b RAS)</a:t>
            </a:r>
          </a:p>
        </p:txBody>
      </p:sp>
      <p:pic>
        <p:nvPicPr>
          <p:cNvPr id="518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150" y="981075"/>
            <a:ext cx="8382000" cy="3816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1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5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Subtype="16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9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Class="entr" nodeType="afterEffect" presetSubtype="16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3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Class="entr" nodeType="afterEffect" presetSubtype="16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7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Class="entr" nodeType="afterEffect" presetSubtype="16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1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Class="entr" nodeType="afterEffect" presetSubtype="16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5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Class="entr" nodeType="afterEffect" presetSubtype="16" presetID="4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9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Class="entr" nodeType="afterEffect" presetSubtype="16" presetID="4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43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Class="entr" nodeType="afterEffect" presetSubtype="16" presetID="4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47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5" grpId="10"/>
      <p:bldP build="whole" bldLvl="1" animBg="1" rev="0" advAuto="0" spid="511" grpId="6"/>
      <p:bldP build="whole" bldLvl="1" animBg="1" rev="0" advAuto="0" spid="508" grpId="3"/>
      <p:bldP build="whole" bldLvl="1" animBg="1" rev="0" advAuto="0" spid="507" grpId="2"/>
      <p:bldP build="whole" bldLvl="1" animBg="1" rev="0" advAuto="0" spid="516" grpId="11"/>
      <p:bldP build="whole" bldLvl="1" animBg="1" rev="0" advAuto="0" spid="509" grpId="4"/>
      <p:bldP build="whole" bldLvl="1" animBg="1" rev="0" advAuto="0" spid="506" grpId="1"/>
      <p:bldP build="whole" bldLvl="1" animBg="1" rev="0" advAuto="0" spid="510" grpId="5"/>
      <p:bldP build="whole" bldLvl="1" animBg="1" rev="0" advAuto="0" spid="512" grpId="7"/>
      <p:bldP build="whole" bldLvl="1" animBg="1" rev="0" advAuto="0" spid="513" grpId="8"/>
      <p:bldP build="whole" bldLvl="1" animBg="1" rev="0" advAuto="0" spid="514" grpId="9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50" y="1844675"/>
            <a:ext cx="8353425" cy="3529013"/>
          </a:xfrm>
          <a:prstGeom prst="rect">
            <a:avLst/>
          </a:prstGeom>
          <a:ln w="12700">
            <a:miter lim="400000"/>
          </a:ln>
        </p:spPr>
      </p:pic>
      <p:sp>
        <p:nvSpPr>
          <p:cNvPr id="521" name="Shape 521"/>
          <p:cNvSpPr/>
          <p:nvPr>
            <p:ph type="title" idx="4294967295"/>
          </p:nvPr>
        </p:nvSpPr>
        <p:spPr>
          <a:xfrm>
            <a:off x="250825" y="635000"/>
            <a:ext cx="8569325" cy="8509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defTabSz="850391">
              <a:defRPr b="1" i="1" sz="3720">
                <a:solidFill>
                  <a:srgbClr val="002060"/>
                </a:solidFill>
                <a:effectLst>
                  <a:outerShdw sx="100000" sy="100000" kx="0" ky="0" algn="b" rotWithShape="0" blurRad="11811" dist="23622" dir="2700000">
                    <a:srgbClr val="000000"/>
                  </a:outerShdw>
                </a:effectLst>
              </a:defRPr>
            </a:lvl1pPr>
          </a:lstStyle>
          <a:p>
            <a:pPr/>
            <a:r>
              <a:t>Classificazione dei calcio-antagonisti</a:t>
            </a:r>
          </a:p>
        </p:txBody>
      </p:sp>
      <p:sp>
        <p:nvSpPr>
          <p:cNvPr id="522" name="Shape 522"/>
          <p:cNvSpPr/>
          <p:nvPr/>
        </p:nvSpPr>
        <p:spPr>
          <a:xfrm>
            <a:off x="684212" y="1557337"/>
            <a:ext cx="763270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/>
          <p:nvPr>
            <p:ph type="title" idx="4294967295"/>
          </p:nvPr>
        </p:nvSpPr>
        <p:spPr>
          <a:xfrm>
            <a:off x="457200" y="692149"/>
            <a:ext cx="8229600" cy="1601789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b="1" i="1">
                <a:solidFill>
                  <a:srgbClr val="00206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Benefici dei calcioantagonisti</a:t>
            </a:r>
          </a:p>
        </p:txBody>
      </p:sp>
      <p:pic>
        <p:nvPicPr>
          <p:cNvPr id="525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2060575"/>
            <a:ext cx="8351838" cy="4256088"/>
          </a:xfrm>
          <a:prstGeom prst="rect">
            <a:avLst/>
          </a:prstGeom>
          <a:ln w="12700">
            <a:miter lim="400000"/>
          </a:ln>
        </p:spPr>
      </p:pic>
      <p:sp>
        <p:nvSpPr>
          <p:cNvPr id="526" name="Shape 526"/>
          <p:cNvSpPr/>
          <p:nvPr/>
        </p:nvSpPr>
        <p:spPr>
          <a:xfrm>
            <a:off x="684212" y="1557337"/>
            <a:ext cx="763270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/>
          <p:nvPr>
            <p:ph type="title" idx="4294967295"/>
          </p:nvPr>
        </p:nvSpPr>
        <p:spPr>
          <a:xfrm>
            <a:off x="-36513" y="557212"/>
            <a:ext cx="8964613" cy="11430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defTabSz="905255">
              <a:defRPr b="1" i="1" sz="3564">
                <a:solidFill>
                  <a:srgbClr val="002060"/>
                </a:solidFill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</a:defRPr>
            </a:lvl1pPr>
          </a:lstStyle>
          <a:p>
            <a:pPr/>
            <a:r>
              <a:t>Principali caratteristiche dei CA di 3a generazione</a:t>
            </a:r>
          </a:p>
        </p:txBody>
      </p:sp>
      <p:pic>
        <p:nvPicPr>
          <p:cNvPr id="529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2275" y="1766887"/>
            <a:ext cx="5870575" cy="5051426"/>
          </a:xfrm>
          <a:prstGeom prst="rect">
            <a:avLst/>
          </a:prstGeom>
          <a:ln w="12700">
            <a:miter lim="400000"/>
          </a:ln>
        </p:spPr>
      </p:pic>
      <p:sp>
        <p:nvSpPr>
          <p:cNvPr id="530" name="Shape 530"/>
          <p:cNvSpPr/>
          <p:nvPr/>
        </p:nvSpPr>
        <p:spPr>
          <a:xfrm>
            <a:off x="684212" y="1700212"/>
            <a:ext cx="763270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31" name="Shape 531"/>
          <p:cNvSpPr/>
          <p:nvPr/>
        </p:nvSpPr>
        <p:spPr>
          <a:xfrm>
            <a:off x="323850" y="3789362"/>
            <a:ext cx="1079500" cy="503238"/>
          </a:xfrm>
          <a:prstGeom prst="rightArrow">
            <a:avLst>
              <a:gd name="adj1" fmla="val 50000"/>
              <a:gd name="adj2" fmla="val 53628"/>
            </a:avLst>
          </a:prstGeom>
          <a:solidFill>
            <a:srgbClr val="FF9900"/>
          </a:solidFill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type="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b="1">
                <a:solidFill>
                  <a:srgbClr val="00B05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Quali sono gli obiettivi della terapia anti-ipertensiva?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/>
          <p:nvPr>
            <p:ph type="title" idx="4294967295"/>
          </p:nvPr>
        </p:nvSpPr>
        <p:spPr>
          <a:xfrm>
            <a:off x="457200" y="-17463"/>
            <a:ext cx="8362950" cy="11430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b="1" sz="3200">
                <a:solidFill>
                  <a:srgbClr val="002060"/>
                </a:solidFill>
              </a:defRPr>
            </a:lvl1pPr>
          </a:lstStyle>
          <a:p>
            <a:pPr/>
            <a:r>
              <a:t>Meccanismo d’azione vascolare dei calcio-antagonisti con maggiore lipofilia.</a:t>
            </a:r>
          </a:p>
        </p:txBody>
      </p:sp>
      <p:pic>
        <p:nvPicPr>
          <p:cNvPr id="534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1341437"/>
            <a:ext cx="8229601" cy="4319588"/>
          </a:xfrm>
          <a:prstGeom prst="rect">
            <a:avLst/>
          </a:prstGeom>
          <a:ln w="12700">
            <a:miter lim="400000"/>
          </a:ln>
        </p:spPr>
      </p:pic>
      <p:sp>
        <p:nvSpPr>
          <p:cNvPr id="535" name="Shape 535"/>
          <p:cNvSpPr/>
          <p:nvPr/>
        </p:nvSpPr>
        <p:spPr>
          <a:xfrm>
            <a:off x="73025" y="5876925"/>
            <a:ext cx="9036050" cy="108204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00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Oltre all’azione diretta sui canali del calcio, i calcio-antagonisti lipofili si accumulano rapidamente nel doppio strato lipidico della membrana cellulare esercitando un’azione antiossidante locale e garantendo, attraverso un lento rilascio, una concentrazione intracellulare del farmaco costante.</a:t>
            </a:r>
          </a:p>
        </p:txBody>
      </p:sp>
      <p:sp>
        <p:nvSpPr>
          <p:cNvPr id="536" name="Shape 536"/>
          <p:cNvSpPr/>
          <p:nvPr/>
        </p:nvSpPr>
        <p:spPr>
          <a:xfrm>
            <a:off x="250825" y="1125537"/>
            <a:ext cx="849788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/>
          <p:nvPr>
            <p:ph type="title" idx="4294967295"/>
          </p:nvPr>
        </p:nvSpPr>
        <p:spPr>
          <a:xfrm>
            <a:off x="457200" y="630237"/>
            <a:ext cx="8229600" cy="11430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defTabSz="813816">
              <a:defRPr b="1" sz="3559">
                <a:solidFill>
                  <a:srgbClr val="002060"/>
                </a:solidFill>
              </a:defRPr>
            </a:lvl1pPr>
          </a:lstStyle>
          <a:p>
            <a:pPr/>
            <a:r>
              <a:t>Barnidipina: ultimo calcio-antagonista 3a generazione  </a:t>
            </a:r>
          </a:p>
        </p:txBody>
      </p:sp>
      <p:sp>
        <p:nvSpPr>
          <p:cNvPr id="539" name="Shape 539"/>
          <p:cNvSpPr/>
          <p:nvPr>
            <p:ph type="body" idx="4294967295"/>
          </p:nvPr>
        </p:nvSpPr>
        <p:spPr>
          <a:xfrm>
            <a:off x="457200" y="2138362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•"/>
              <a:defRPr sz="3000">
                <a:solidFill>
                  <a:srgbClr val="000000"/>
                </a:solidFill>
              </a:defRPr>
            </a:pPr>
            <a:r>
              <a:t>La lipofilia è assai elevata </a:t>
            </a:r>
            <a:r>
              <a:rPr b="1"/>
              <a:t>[1]</a:t>
            </a:r>
            <a:r>
              <a:t> </a:t>
            </a:r>
          </a:p>
          <a:p>
            <a:pPr>
              <a:buChar char="•"/>
              <a:defRPr sz="3000">
                <a:solidFill>
                  <a:srgbClr val="000000"/>
                </a:solidFill>
              </a:defRPr>
            </a:pPr>
            <a:r>
              <a:t>Ne deriva un rilascio molto più lento e duraturo </a:t>
            </a:r>
            <a:r>
              <a:rPr b="1"/>
              <a:t>[2]</a:t>
            </a:r>
            <a:endParaRPr b="1"/>
          </a:p>
          <a:p>
            <a:pPr>
              <a:buChar char="•"/>
              <a:defRPr sz="3000">
                <a:solidFill>
                  <a:srgbClr val="000000"/>
                </a:solidFill>
              </a:defRPr>
            </a:pPr>
            <a:r>
              <a:t>Maggiore selettività vascolare </a:t>
            </a:r>
            <a:r>
              <a:rPr b="1"/>
              <a:t>[3] </a:t>
            </a:r>
            <a:endParaRPr b="1"/>
          </a:p>
          <a:p>
            <a:pPr>
              <a:buChar char="•"/>
              <a:defRPr sz="3000">
                <a:solidFill>
                  <a:srgbClr val="000000"/>
                </a:solidFill>
              </a:defRPr>
            </a:pPr>
            <a:r>
              <a:t>Di conseguenza del minor numero di effetti collaterali </a:t>
            </a:r>
          </a:p>
          <a:p>
            <a:pPr>
              <a:buChar char="•"/>
              <a:defRPr sz="3000">
                <a:solidFill>
                  <a:srgbClr val="000000"/>
                </a:solidFill>
              </a:defRPr>
            </a:pPr>
            <a:r>
              <a:t>Maggiore protezione d’organo.</a:t>
            </a:r>
          </a:p>
        </p:txBody>
      </p:sp>
      <p:sp>
        <p:nvSpPr>
          <p:cNvPr id="540" name="Shape 540"/>
          <p:cNvSpPr/>
          <p:nvPr/>
        </p:nvSpPr>
        <p:spPr>
          <a:xfrm>
            <a:off x="971550" y="6381750"/>
            <a:ext cx="6985000" cy="774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lnSpc>
                <a:spcPct val="120000"/>
              </a:lnSpc>
              <a:buSzPct val="100000"/>
              <a:buAutoNum type="arabicPeriod" startAt="1"/>
              <a:def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Satoh H Cardiovasc Drug Rev 1991;9:340-56. 2. </a:t>
            </a:r>
          </a:p>
          <a:p>
            <a:pPr marL="342900" indent="-342900">
              <a:lnSpc>
                <a:spcPct val="120000"/>
              </a:lnSpc>
              <a:buSzPct val="100000"/>
              <a:buAutoNum type="arabicPeriod" startAt="1"/>
              <a:def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van Zwieten PA. Blood Press Suppl 1998;2:5-9.</a:t>
            </a:r>
          </a:p>
          <a:p>
            <a:pPr marL="342900" indent="-342900">
              <a:lnSpc>
                <a:spcPct val="120000"/>
              </a:lnSpc>
              <a:buSzPct val="100000"/>
              <a:buAutoNum type="arabicPeriod" startAt="1"/>
              <a:def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Motomura S et al. Jpn J Pharmacol 1990;52(2):319-30.</a:t>
            </a:r>
          </a:p>
        </p:txBody>
      </p:sp>
      <p:sp>
        <p:nvSpPr>
          <p:cNvPr id="541" name="Shape 541"/>
          <p:cNvSpPr/>
          <p:nvPr/>
        </p:nvSpPr>
        <p:spPr>
          <a:xfrm>
            <a:off x="250825" y="1839912"/>
            <a:ext cx="849788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387" y="1844675"/>
            <a:ext cx="8713788" cy="4464050"/>
          </a:xfrm>
          <a:prstGeom prst="rect">
            <a:avLst/>
          </a:prstGeom>
          <a:ln w="12700">
            <a:miter lim="400000"/>
          </a:ln>
        </p:spPr>
      </p:pic>
      <p:sp>
        <p:nvSpPr>
          <p:cNvPr id="544" name="Shape 544"/>
          <p:cNvSpPr/>
          <p:nvPr>
            <p:ph type="title" idx="4294967295"/>
          </p:nvPr>
        </p:nvSpPr>
        <p:spPr>
          <a:xfrm>
            <a:off x="179387" y="620712"/>
            <a:ext cx="8640763" cy="1152526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lnSpc>
                <a:spcPct val="120000"/>
              </a:lnSpc>
              <a:defRPr b="1" sz="2000">
                <a:solidFill>
                  <a:srgbClr val="002060"/>
                </a:solidFill>
              </a:defRPr>
            </a:lvl1pPr>
          </a:lstStyle>
          <a:p>
            <a:pPr/>
            <a:r>
              <a:t>Antihypertensive Effect of Barnidipine 10 mg  or Amlodipine 5 to 10 mg  Once Daily in Treatment-Naïve Patients with  Essential Hypertension: A 24-Week, Randomized, Open-Label, Pilot Study. </a:t>
            </a:r>
          </a:p>
        </p:txBody>
      </p:sp>
      <p:sp>
        <p:nvSpPr>
          <p:cNvPr id="545" name="Shape 545"/>
          <p:cNvSpPr/>
          <p:nvPr/>
        </p:nvSpPr>
        <p:spPr>
          <a:xfrm>
            <a:off x="4211637" y="6021387"/>
            <a:ext cx="4751388" cy="26924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70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Rossetti G et al. Curr Ther Res Clin Exp 2008 Jun;69(3):192-206. </a:t>
            </a:r>
          </a:p>
        </p:txBody>
      </p:sp>
      <p:sp>
        <p:nvSpPr>
          <p:cNvPr id="546" name="Shape 546"/>
          <p:cNvSpPr/>
          <p:nvPr/>
        </p:nvSpPr>
        <p:spPr>
          <a:xfrm>
            <a:off x="250825" y="1846262"/>
            <a:ext cx="849788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/>
          <p:nvPr>
            <p:ph type="title" idx="4294967295"/>
          </p:nvPr>
        </p:nvSpPr>
        <p:spPr>
          <a:xfrm>
            <a:off x="685800" y="1700212"/>
            <a:ext cx="7772400" cy="1470026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b="1" sz="3600">
                <a:solidFill>
                  <a:srgbClr val="34B634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CCB III G Più recenti e lipofili (Es.BARNIDIPINA):</a:t>
            </a:r>
          </a:p>
        </p:txBody>
      </p:sp>
      <p:sp>
        <p:nvSpPr>
          <p:cNvPr id="549" name="Shape 549"/>
          <p:cNvSpPr/>
          <p:nvPr>
            <p:ph type="body" sz="half" idx="4294967295"/>
          </p:nvPr>
        </p:nvSpPr>
        <p:spPr>
          <a:xfrm>
            <a:off x="684212" y="3716337"/>
            <a:ext cx="7848601" cy="19446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lnSpc>
                <a:spcPct val="130000"/>
              </a:lnSpc>
              <a:spcBef>
                <a:spcPts val="600"/>
              </a:spcBef>
              <a:buSzTx/>
              <a:buNone/>
              <a:defRPr b="1" sz="2800">
                <a:solidFill>
                  <a:srgbClr val="002060"/>
                </a:solidFill>
              </a:defRPr>
            </a:lvl1pPr>
          </a:lstStyle>
          <a:p>
            <a:pPr/>
            <a:r>
              <a:t>Ottima efficacia terapeutica, MENO Edemi e vantaggi anche nella compliance in relazione alle modifiche pressorie stagionali.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1481137"/>
            <a:ext cx="8424863" cy="4756151"/>
          </a:xfrm>
          <a:prstGeom prst="rect">
            <a:avLst/>
          </a:prstGeom>
          <a:ln w="12700">
            <a:miter lim="400000"/>
          </a:ln>
        </p:spPr>
      </p:pic>
      <p:sp>
        <p:nvSpPr>
          <p:cNvPr id="552" name="Shape 552"/>
          <p:cNvSpPr/>
          <p:nvPr>
            <p:ph type="title" idx="4294967295"/>
          </p:nvPr>
        </p:nvSpPr>
        <p:spPr>
          <a:xfrm>
            <a:off x="312737" y="620712"/>
            <a:ext cx="8435976" cy="1008063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b="1" sz="3000">
                <a:solidFill>
                  <a:srgbClr val="00206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Variazioni stagionali della pressione arteriosa (indoor)</a:t>
            </a:r>
          </a:p>
        </p:txBody>
      </p:sp>
      <p:sp>
        <p:nvSpPr>
          <p:cNvPr id="553" name="Shape 553"/>
          <p:cNvSpPr/>
          <p:nvPr/>
        </p:nvSpPr>
        <p:spPr>
          <a:xfrm>
            <a:off x="396875" y="6188075"/>
            <a:ext cx="8496300" cy="332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600"/>
            </a:lvl1pPr>
          </a:lstStyle>
          <a:p>
            <a:pPr/>
            <a:r>
              <a:t>Systolic blood pressure by month of measurement among 506 673 men and women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/>
          <p:nvPr>
            <p:ph type="title" idx="4294967295"/>
          </p:nvPr>
        </p:nvSpPr>
        <p:spPr>
          <a:xfrm>
            <a:off x="468312" y="2417762"/>
            <a:ext cx="7989888" cy="1658938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lnSpc>
                <a:spcPct val="120000"/>
              </a:lnSpc>
              <a:defRPr b="1" sz="4000">
                <a:solidFill>
                  <a:srgbClr val="00206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Terapia di combinazione fissa  ACEI + Calcio-antagonista</a:t>
            </a:r>
          </a:p>
        </p:txBody>
      </p:sp>
      <p:sp>
        <p:nvSpPr>
          <p:cNvPr id="556" name="Shape 556"/>
          <p:cNvSpPr/>
          <p:nvPr>
            <p:ph type="body" sz="quarter" idx="4294967295"/>
          </p:nvPr>
        </p:nvSpPr>
        <p:spPr>
          <a:xfrm>
            <a:off x="1555750" y="4365625"/>
            <a:ext cx="6400800" cy="9826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spcBef>
                <a:spcPts val="900"/>
              </a:spcBef>
              <a:buSzTx/>
              <a:buNone/>
              <a:defRPr b="1" sz="4000">
                <a:solidFill>
                  <a:srgbClr val="0070C0"/>
                </a:solidFill>
              </a:defRPr>
            </a:lvl1pPr>
          </a:lstStyle>
          <a:p>
            <a:pPr/>
            <a:r>
              <a:t>Perchè?</a:t>
            </a:r>
          </a:p>
        </p:txBody>
      </p:sp>
      <p:pic>
        <p:nvPicPr>
          <p:cNvPr id="557" name="ipertensione1.jpeg" descr="ipertensione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5137" y="809625"/>
            <a:ext cx="3348038" cy="1323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/>
          <p:nvPr/>
        </p:nvSpPr>
        <p:spPr>
          <a:xfrm>
            <a:off x="395287" y="3644900"/>
            <a:ext cx="2376488" cy="314325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60" name="Shape 560"/>
          <p:cNvSpPr/>
          <p:nvPr/>
        </p:nvSpPr>
        <p:spPr>
          <a:xfrm>
            <a:off x="322262" y="2797175"/>
            <a:ext cx="8642351" cy="1435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20000"/>
              </a:lnSpc>
              <a:defRPr b="1" sz="2000">
                <a:solidFill>
                  <a:srgbClr val="002060"/>
                </a:solidFill>
              </a:defRPr>
            </a:pPr>
            <a:r>
              <a:t>L’associazione ACE-inibitore/Calcio-antagonista è stata più efficace di quella ACE-inibitore/Diuretico tiazidico nel ridurre gli eventi CV</a:t>
            </a:r>
          </a:p>
          <a:p>
            <a:pPr algn="ctr">
              <a:spcBef>
                <a:spcPts val="800"/>
              </a:spcBef>
              <a:defRPr>
                <a:solidFill>
                  <a:srgbClr val="002060"/>
                </a:solidFill>
              </a:defRPr>
            </a:pPr>
            <a:r>
              <a:t>StudioACCOMPLISH, “Avoiding  Cardiovascular Events in Combination Therapy in Patients Living with Systolic Hypertension” </a:t>
            </a:r>
          </a:p>
        </p:txBody>
      </p:sp>
      <p:pic>
        <p:nvPicPr>
          <p:cNvPr id="561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9012" y="1125537"/>
            <a:ext cx="7112001" cy="10906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187" y="1557337"/>
            <a:ext cx="7993063" cy="4679951"/>
          </a:xfrm>
          <a:prstGeom prst="rect">
            <a:avLst/>
          </a:prstGeom>
          <a:ln w="12700">
            <a:miter lim="400000"/>
          </a:ln>
        </p:spPr>
      </p:pic>
      <p:sp>
        <p:nvSpPr>
          <p:cNvPr id="564" name="Shape 564"/>
          <p:cNvSpPr/>
          <p:nvPr/>
        </p:nvSpPr>
        <p:spPr>
          <a:xfrm>
            <a:off x="250825" y="569912"/>
            <a:ext cx="8642350" cy="1125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20000"/>
              </a:lnSpc>
              <a:defRPr b="1" sz="3200">
                <a:solidFill>
                  <a:srgbClr val="00206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Pazienti anziani a Target*: monoterapia vs. in combinazione fissa.</a:t>
            </a:r>
          </a:p>
        </p:txBody>
      </p:sp>
      <p:sp>
        <p:nvSpPr>
          <p:cNvPr id="565" name="Shape 565"/>
          <p:cNvSpPr/>
          <p:nvPr/>
        </p:nvSpPr>
        <p:spPr>
          <a:xfrm>
            <a:off x="34925" y="6405562"/>
            <a:ext cx="295275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b="1" sz="1600"/>
            </a:lvl1pPr>
          </a:lstStyle>
          <a:p>
            <a:pPr/>
            <a:r>
              <a:t>* PAS / PAD&lt;140/90 mmHg</a:t>
            </a:r>
          </a:p>
        </p:txBody>
      </p:sp>
      <p:sp>
        <p:nvSpPr>
          <p:cNvPr id="566" name="Shape 566"/>
          <p:cNvSpPr/>
          <p:nvPr/>
        </p:nvSpPr>
        <p:spPr>
          <a:xfrm>
            <a:off x="5219700" y="6442075"/>
            <a:ext cx="3849524" cy="281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>
                <a:solidFill>
                  <a:srgbClr val="FFFFFF"/>
                </a:solidFill>
              </a:defRPr>
            </a:lvl1pPr>
          </a:lstStyle>
          <a:p>
            <a:pPr/>
            <a:r>
              <a:t>Puig JG et al. J Hum Hypertens 2007; 21: 917-924.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/>
          <p:nvPr>
            <p:ph type="title" idx="4294967295"/>
          </p:nvPr>
        </p:nvSpPr>
        <p:spPr>
          <a:xfrm>
            <a:off x="179387" y="630237"/>
            <a:ext cx="8893176" cy="11430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lnSpc>
                <a:spcPct val="120000"/>
              </a:lnSpc>
              <a:defRPr b="1" sz="2800">
                <a:solidFill>
                  <a:srgbClr val="00206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Efficacia anti-ipertensiva e responders* nel Diabete: confronto tra combinazioni fisse.</a:t>
            </a:r>
          </a:p>
        </p:txBody>
      </p:sp>
      <p:sp>
        <p:nvSpPr>
          <p:cNvPr id="569" name="Shape 569"/>
          <p:cNvSpPr/>
          <p:nvPr/>
        </p:nvSpPr>
        <p:spPr>
          <a:xfrm>
            <a:off x="2051050" y="3935412"/>
            <a:ext cx="1296988" cy="21844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800">
                <a:solidFill>
                  <a:srgbClr val="FFFFFF"/>
                </a:solidFill>
              </a:defRPr>
            </a:lvl1pPr>
          </a:lstStyle>
          <a:p>
            <a:pPr/>
            <a:r>
              <a:t>Coripren 20/10 mg</a:t>
            </a:r>
          </a:p>
        </p:txBody>
      </p:sp>
      <p:sp>
        <p:nvSpPr>
          <p:cNvPr id="570" name="Shape 570"/>
          <p:cNvSpPr/>
          <p:nvPr/>
        </p:nvSpPr>
        <p:spPr>
          <a:xfrm>
            <a:off x="5003800" y="6383337"/>
            <a:ext cx="4032521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>
                <a:solidFill>
                  <a:srgbClr val="FFFFFF"/>
                </a:solidFill>
              </a:defRPr>
            </a:lvl1pPr>
          </a:lstStyle>
          <a:p>
            <a:pPr/>
            <a:r>
              <a:t>Agrawal R et al. J Hum Hypertens 2006; 24: 185-192.</a:t>
            </a:r>
          </a:p>
        </p:txBody>
      </p:sp>
      <p:pic>
        <p:nvPicPr>
          <p:cNvPr id="571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387" y="1844675"/>
            <a:ext cx="4176713" cy="3384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2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87900" y="1844675"/>
            <a:ext cx="4176713" cy="3384550"/>
          </a:xfrm>
          <a:prstGeom prst="rect">
            <a:avLst/>
          </a:prstGeom>
          <a:ln w="12700">
            <a:miter lim="400000"/>
          </a:ln>
        </p:spPr>
      </p:pic>
      <p:sp>
        <p:nvSpPr>
          <p:cNvPr id="573" name="Shape 573"/>
          <p:cNvSpPr/>
          <p:nvPr/>
        </p:nvSpPr>
        <p:spPr>
          <a:xfrm>
            <a:off x="34925" y="5805487"/>
            <a:ext cx="3600450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  <a:defRPr b="1">
                <a:solidFill>
                  <a:srgbClr val="002060"/>
                </a:solidFill>
              </a:defRPr>
            </a:pPr>
            <a:r>
              <a:t>* </a:t>
            </a:r>
            <a:r>
              <a:rPr sz="1400"/>
              <a:t>&lt; 140/90 mmHg; </a:t>
            </a:r>
            <a:endParaRPr sz="1400"/>
          </a:p>
          <a:p>
            <a:pPr>
              <a:spcBef>
                <a:spcPts val="800"/>
              </a:spcBef>
              <a:defRPr b="1" sz="1400">
                <a:solidFill>
                  <a:srgbClr val="002060"/>
                </a:solidFill>
              </a:defRPr>
            </a:pPr>
            <a:r>
              <a:t>PAS: pressione arteriosa sistolica; </a:t>
            </a:r>
          </a:p>
          <a:p>
            <a:pPr>
              <a:spcBef>
                <a:spcPts val="800"/>
              </a:spcBef>
              <a:defRPr b="1" sz="1400">
                <a:solidFill>
                  <a:srgbClr val="002060"/>
                </a:solidFill>
              </a:defRPr>
            </a:pPr>
            <a:r>
              <a:t>PAD: pressione arteriosa diastolica.</a:t>
            </a:r>
          </a:p>
        </p:txBody>
      </p:sp>
      <p:sp>
        <p:nvSpPr>
          <p:cNvPr id="574" name="Shape 574"/>
          <p:cNvSpPr/>
          <p:nvPr/>
        </p:nvSpPr>
        <p:spPr>
          <a:xfrm>
            <a:off x="5867400" y="4933950"/>
            <a:ext cx="188080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*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/>
          <p:nvPr>
            <p:ph type="title" idx="4294967295"/>
          </p:nvPr>
        </p:nvSpPr>
        <p:spPr>
          <a:xfrm>
            <a:off x="34925" y="630237"/>
            <a:ext cx="8964613" cy="11430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 defTabSz="722376">
              <a:defRPr b="1" sz="2370">
                <a:solidFill>
                  <a:srgbClr val="0070C0"/>
                </a:solidFill>
              </a:defRPr>
            </a:pPr>
            <a:r>
              <a:t>Tollerabilità nella pratica quotidiana della combinazione fissa Enalapril / Lercanidipina: </a:t>
            </a:r>
            <a:br/>
            <a:r>
              <a:t>bassa incidenza di eventi avversi.</a:t>
            </a:r>
          </a:p>
        </p:txBody>
      </p:sp>
      <p:sp>
        <p:nvSpPr>
          <p:cNvPr id="577" name="Shape 577"/>
          <p:cNvSpPr/>
          <p:nvPr/>
        </p:nvSpPr>
        <p:spPr>
          <a:xfrm>
            <a:off x="4572000" y="6467475"/>
            <a:ext cx="4465638" cy="281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700"/>
              </a:spcBef>
              <a:defRPr sz="1300"/>
            </a:lvl1pPr>
          </a:lstStyle>
          <a:p>
            <a:pPr/>
            <a:r>
              <a:t>Rump LC et al. Arzneimittelforschung. 2010;60(3):124-30. </a:t>
            </a:r>
          </a:p>
        </p:txBody>
      </p:sp>
      <p:pic>
        <p:nvPicPr>
          <p:cNvPr id="578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4212" y="2135187"/>
            <a:ext cx="7488238" cy="431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image.png"/>
          <p:cNvPicPr>
            <a:picLocks noChangeAspect="1"/>
          </p:cNvPicPr>
          <p:nvPr/>
        </p:nvPicPr>
        <p:blipFill>
          <a:blip r:embed="rId2">
            <a:extLst/>
          </a:blip>
          <a:srcRect l="0" t="0" r="1225" b="0"/>
          <a:stretch>
            <a:fillRect/>
          </a:stretch>
        </p:blipFill>
        <p:spPr>
          <a:xfrm>
            <a:off x="0" y="-171450"/>
            <a:ext cx="9372601" cy="6537325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Shape 243"/>
          <p:cNvSpPr/>
          <p:nvPr/>
        </p:nvSpPr>
        <p:spPr>
          <a:xfrm>
            <a:off x="323850" y="6381750"/>
            <a:ext cx="8640763" cy="44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700"/>
              </a:spcBef>
              <a:defRPr b="1" sz="1200">
                <a:solidFill>
                  <a:srgbClr val="FFFFFF"/>
                </a:solidFill>
              </a:defRPr>
            </a:lvl1pPr>
          </a:lstStyle>
          <a:p>
            <a:pPr/>
            <a:r>
              <a:t>NOD: new onset diabetes mellitus. CHF: chronic heart failure; IM: miocardial infarction; TOD: target organ damage; HT: hypertension; FA: fibrillazione atriale</a:t>
            </a:r>
          </a:p>
        </p:txBody>
      </p:sp>
      <p:sp>
        <p:nvSpPr>
          <p:cNvPr id="244" name="Shape 244"/>
          <p:cNvSpPr/>
          <p:nvPr/>
        </p:nvSpPr>
        <p:spPr>
          <a:xfrm>
            <a:off x="5867400" y="1557337"/>
            <a:ext cx="3457575" cy="4608513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4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/>
          <p:nvPr>
            <p:ph type="title" idx="4294967295"/>
          </p:nvPr>
        </p:nvSpPr>
        <p:spPr>
          <a:xfrm>
            <a:off x="107950" y="557212"/>
            <a:ext cx="8893175" cy="11430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defTabSz="722376">
              <a:defRPr b="1" sz="2370">
                <a:solidFill>
                  <a:srgbClr val="0070C0"/>
                </a:solidFill>
              </a:defRPr>
            </a:lvl1pPr>
          </a:lstStyle>
          <a:p>
            <a:pPr/>
            <a:r>
              <a:t>Eventi avversi monoterapia vs. combinazione fissa Lercanidipina (L) / Enalapril (E): meno palpitazioni, edema perimalleolare, ipotensione e TOSSE</a:t>
            </a:r>
          </a:p>
        </p:txBody>
      </p:sp>
      <p:sp>
        <p:nvSpPr>
          <p:cNvPr id="581" name="Shape 581"/>
          <p:cNvSpPr/>
          <p:nvPr/>
        </p:nvSpPr>
        <p:spPr>
          <a:xfrm>
            <a:off x="4714875" y="6594475"/>
            <a:ext cx="4465638" cy="281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700"/>
              </a:spcBef>
              <a:defRPr sz="1300">
                <a:solidFill>
                  <a:srgbClr val="FFFFFF"/>
                </a:solidFill>
              </a:defRPr>
            </a:lvl1pPr>
          </a:lstStyle>
          <a:p>
            <a:pPr/>
            <a:r>
              <a:t>Mancia G et al. J Hypertens 2014;32 (8):1700-1707. </a:t>
            </a:r>
          </a:p>
        </p:txBody>
      </p:sp>
      <p:graphicFrame>
        <p:nvGraphicFramePr>
          <p:cNvPr id="582" name="Table 582"/>
          <p:cNvGraphicFramePr/>
          <p:nvPr/>
        </p:nvGraphicFramePr>
        <p:xfrm>
          <a:off x="195262" y="2071687"/>
          <a:ext cx="8697913" cy="452596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368675"/>
                <a:gridCol w="1223962"/>
                <a:gridCol w="1165225"/>
                <a:gridCol w="1273175"/>
                <a:gridCol w="1666875"/>
              </a:tblGrid>
              <a:tr h="755650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b="1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Placebo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b="1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E 20 mg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b="1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L 20 mg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b="1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E 20 + L 20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b="1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Tosse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1.8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3.6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1.7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b="1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Tachicardia / cardiopalmo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2.7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6.2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0.9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54062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b="1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Edema periferico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0.9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1.8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b="1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Flushing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1.8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0.9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b="1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Ipotensione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/>
          <p:nvPr>
            <p:ph type="title" idx="4294967295"/>
          </p:nvPr>
        </p:nvSpPr>
        <p:spPr>
          <a:xfrm>
            <a:off x="468312" y="2060575"/>
            <a:ext cx="8064501" cy="1584325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pPr/>
            <a:r>
              <a:t>Combinazione fissa ACEI-CCB riduce incidenza di tosse.</a:t>
            </a:r>
          </a:p>
        </p:txBody>
      </p:sp>
      <p:sp>
        <p:nvSpPr>
          <p:cNvPr id="585" name="Shape 585"/>
          <p:cNvSpPr/>
          <p:nvPr>
            <p:ph type="body" sz="quarter" idx="4294967295"/>
          </p:nvPr>
        </p:nvSpPr>
        <p:spPr>
          <a:xfrm>
            <a:off x="1187450" y="4246562"/>
            <a:ext cx="6400800" cy="9826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spcBef>
                <a:spcPts val="1000"/>
              </a:spcBef>
              <a:buSzTx/>
              <a:buNone/>
              <a:defRPr b="1" sz="4400">
                <a:solidFill>
                  <a:srgbClr val="0070C0"/>
                </a:solidFill>
              </a:defRPr>
            </a:lvl1pPr>
          </a:lstStyle>
          <a:p>
            <a:pPr/>
            <a:r>
              <a:t>Possibile spiegazione?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/>
          <p:nvPr/>
        </p:nvSpPr>
        <p:spPr>
          <a:xfrm>
            <a:off x="285750" y="802992"/>
            <a:ext cx="8535988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ACE-inibizione: meccanismo d’azione</a:t>
            </a:r>
          </a:p>
        </p:txBody>
      </p:sp>
      <p:pic>
        <p:nvPicPr>
          <p:cNvPr id="588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2487" y="1371600"/>
            <a:ext cx="7400926" cy="5233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2050" y="5157787"/>
            <a:ext cx="6696075" cy="863601"/>
          </a:xfrm>
          <a:prstGeom prst="rect">
            <a:avLst/>
          </a:prstGeom>
          <a:ln w="12700">
            <a:miter lim="400000"/>
          </a:ln>
        </p:spPr>
      </p:pic>
      <p:sp>
        <p:nvSpPr>
          <p:cNvPr id="591" name="Shape 591"/>
          <p:cNvSpPr/>
          <p:nvPr/>
        </p:nvSpPr>
        <p:spPr>
          <a:xfrm>
            <a:off x="142875" y="114233"/>
            <a:ext cx="8316913" cy="708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44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Riduzione tosse</a:t>
            </a:r>
          </a:p>
        </p:txBody>
      </p:sp>
      <p:grpSp>
        <p:nvGrpSpPr>
          <p:cNvPr id="594" name="Group 594"/>
          <p:cNvGrpSpPr/>
          <p:nvPr/>
        </p:nvGrpSpPr>
        <p:grpSpPr>
          <a:xfrm>
            <a:off x="6588125" y="758825"/>
            <a:ext cx="1406525" cy="366713"/>
            <a:chOff x="0" y="0"/>
            <a:chExt cx="1406525" cy="366712"/>
          </a:xfrm>
        </p:grpSpPr>
        <p:sp>
          <p:nvSpPr>
            <p:cNvPr id="592" name="Shape 592"/>
            <p:cNvSpPr/>
            <p:nvPr/>
          </p:nvSpPr>
          <p:spPr>
            <a:xfrm>
              <a:off x="0" y="0"/>
              <a:ext cx="1406525" cy="366713"/>
            </a:xfrm>
            <a:prstGeom prst="rect">
              <a:avLst/>
            </a:prstGeom>
            <a:solidFill>
              <a:srgbClr val="FFFF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b="1" sz="1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93" name="Shape 593"/>
            <p:cNvSpPr/>
            <p:nvPr/>
          </p:nvSpPr>
          <p:spPr>
            <a:xfrm>
              <a:off x="134027" y="36036"/>
              <a:ext cx="1138471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spcBef>
                  <a:spcPts val="800"/>
                </a:spcBef>
                <a:defRPr b="1" sz="1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Bradichinina</a:t>
              </a:r>
            </a:p>
          </p:txBody>
        </p:sp>
      </p:grpSp>
      <p:sp>
        <p:nvSpPr>
          <p:cNvPr id="595" name="Shape 595"/>
          <p:cNvSpPr/>
          <p:nvPr/>
        </p:nvSpPr>
        <p:spPr>
          <a:xfrm flipH="1">
            <a:off x="3681412" y="963612"/>
            <a:ext cx="2851151" cy="46355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96" name="Shape 596"/>
          <p:cNvSpPr/>
          <p:nvPr/>
        </p:nvSpPr>
        <p:spPr>
          <a:xfrm flipH="1">
            <a:off x="1522412" y="933449"/>
            <a:ext cx="5010151" cy="493714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597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6150" y="1498600"/>
            <a:ext cx="6985000" cy="3536950"/>
          </a:xfrm>
          <a:prstGeom prst="rect">
            <a:avLst/>
          </a:prstGeom>
          <a:ln w="12700">
            <a:miter lim="400000"/>
          </a:ln>
        </p:spPr>
      </p:pic>
      <p:sp>
        <p:nvSpPr>
          <p:cNvPr id="598" name="Shape 598"/>
          <p:cNvSpPr/>
          <p:nvPr/>
        </p:nvSpPr>
        <p:spPr>
          <a:xfrm>
            <a:off x="6567487" y="995362"/>
            <a:ext cx="211139" cy="43180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601" name="Group 601"/>
          <p:cNvGrpSpPr/>
          <p:nvPr/>
        </p:nvGrpSpPr>
        <p:grpSpPr>
          <a:xfrm>
            <a:off x="1692275" y="6165850"/>
            <a:ext cx="5832475" cy="576263"/>
            <a:chOff x="0" y="0"/>
            <a:chExt cx="5832475" cy="576262"/>
          </a:xfrm>
        </p:grpSpPr>
        <p:sp>
          <p:nvSpPr>
            <p:cNvPr id="599" name="Shape 599"/>
            <p:cNvSpPr/>
            <p:nvPr/>
          </p:nvSpPr>
          <p:spPr>
            <a:xfrm>
              <a:off x="0" y="0"/>
              <a:ext cx="5832475" cy="576263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00" name="Shape 600"/>
            <p:cNvSpPr/>
            <p:nvPr/>
          </p:nvSpPr>
          <p:spPr>
            <a:xfrm>
              <a:off x="267693" y="109061"/>
              <a:ext cx="5297089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</a:defRPr>
              </a:lvl1pPr>
            </a:lstStyle>
            <a:p>
              <a:pPr/>
              <a:r>
                <a:t>Stimolo sensitivo Nocicettivo: Calcio-dipendente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/>
          <p:nvPr>
            <p:ph type="title" idx="4294967295"/>
          </p:nvPr>
        </p:nvSpPr>
        <p:spPr>
          <a:xfrm>
            <a:off x="685800" y="2174875"/>
            <a:ext cx="7772400" cy="1470025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defTabSz="749808">
              <a:defRPr b="1" sz="3280">
                <a:solidFill>
                  <a:srgbClr val="0070C0"/>
                </a:solidFill>
              </a:defRPr>
            </a:lvl1pPr>
          </a:lstStyle>
          <a:p>
            <a:pPr/>
            <a:r>
              <a:t>Combinazione fissa ACE I/ CCB: efficacia solo sulla pressione arteriosa?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4212" y="2060575"/>
            <a:ext cx="8031163" cy="4248150"/>
          </a:xfrm>
          <a:prstGeom prst="rect">
            <a:avLst/>
          </a:prstGeom>
          <a:ln w="12700">
            <a:miter lim="400000"/>
          </a:ln>
        </p:spPr>
      </p:pic>
      <p:sp>
        <p:nvSpPr>
          <p:cNvPr id="606" name="Shape 606"/>
          <p:cNvSpPr/>
          <p:nvPr>
            <p:ph type="title" idx="4294967295"/>
          </p:nvPr>
        </p:nvSpPr>
        <p:spPr>
          <a:xfrm>
            <a:off x="457200" y="630237"/>
            <a:ext cx="8229600" cy="11430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defTabSz="795527">
              <a:defRPr b="1" sz="2610">
                <a:solidFill>
                  <a:srgbClr val="0070C0"/>
                </a:solidFill>
              </a:defRPr>
            </a:lvl1pPr>
          </a:lstStyle>
          <a:p>
            <a:pPr/>
            <a:r>
              <a:t>Modulazione dei markers di rischio cardiovascolare: proteina C reattiva ad elevata sensibilità (PCR-Hs). </a:t>
            </a:r>
          </a:p>
        </p:txBody>
      </p:sp>
      <p:sp>
        <p:nvSpPr>
          <p:cNvPr id="607" name="Shape 607"/>
          <p:cNvSpPr/>
          <p:nvPr/>
        </p:nvSpPr>
        <p:spPr>
          <a:xfrm>
            <a:off x="4978280" y="6455886"/>
            <a:ext cx="3994390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300"/>
            </a:lvl1pPr>
          </a:lstStyle>
          <a:p>
            <a:pPr/>
            <a:r>
              <a:t>Derosa G et al. J Am Soc Hypertens 2014;8(6):422-8.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/>
          <p:nvPr>
            <p:ph type="title" idx="4294967295"/>
          </p:nvPr>
        </p:nvSpPr>
        <p:spPr>
          <a:xfrm>
            <a:off x="457200" y="701674"/>
            <a:ext cx="8229600" cy="1143002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b="1" sz="3000">
                <a:solidFill>
                  <a:srgbClr val="0070C0"/>
                </a:solidFill>
              </a:defRPr>
            </a:lvl1pPr>
          </a:lstStyle>
          <a:p>
            <a:pPr/>
            <a:r>
              <a:t>Modulazione dei markers di rischio cardiovascolare: Lipoproteina a [Lp (a)].</a:t>
            </a:r>
          </a:p>
        </p:txBody>
      </p:sp>
      <p:pic>
        <p:nvPicPr>
          <p:cNvPr id="610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1770062"/>
            <a:ext cx="7848601" cy="4411663"/>
          </a:xfrm>
          <a:prstGeom prst="rect">
            <a:avLst/>
          </a:prstGeom>
          <a:ln w="12700">
            <a:miter lim="400000"/>
          </a:ln>
        </p:spPr>
      </p:pic>
      <p:sp>
        <p:nvSpPr>
          <p:cNvPr id="611" name="Shape 611"/>
          <p:cNvSpPr/>
          <p:nvPr/>
        </p:nvSpPr>
        <p:spPr>
          <a:xfrm>
            <a:off x="4978280" y="6455886"/>
            <a:ext cx="3994390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300"/>
            </a:lvl1pPr>
          </a:lstStyle>
          <a:p>
            <a:pPr/>
            <a:r>
              <a:t>Derosa G et al. J Am Soc Hypertens 2014;8(6):422-8.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slide_3.jpeg" descr="slide_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14" name="Shape 614"/>
          <p:cNvSpPr/>
          <p:nvPr/>
        </p:nvSpPr>
        <p:spPr>
          <a:xfrm>
            <a:off x="4572000" y="1773237"/>
            <a:ext cx="2087563" cy="1668463"/>
          </a:xfrm>
          <a:prstGeom prst="rect">
            <a:avLst/>
          </a:prstGeom>
          <a:ln w="63500">
            <a:solidFill>
              <a:srgbClr val="FF0000"/>
            </a:solidFill>
          </a:ln>
        </p:spPr>
        <p:txBody>
          <a:bodyPr lIns="45719" rIns="45719"/>
          <a:lstStyle/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/>
          <p:nvPr>
            <p:ph type="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b="1">
                <a:solidFill>
                  <a:srgbClr val="0070C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ACE I+ CCB</a:t>
            </a:r>
          </a:p>
        </p:txBody>
      </p:sp>
      <p:sp>
        <p:nvSpPr>
          <p:cNvPr id="617" name="Shape 617"/>
          <p:cNvSpPr/>
          <p:nvPr>
            <p:ph type="body" sz="quarter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SzTx/>
              <a:buNone/>
              <a:defRPr b="1">
                <a:solidFill>
                  <a:srgbClr val="000000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</a:defRPr>
            </a:lvl1pPr>
          </a:lstStyle>
          <a:p>
            <a:pPr/>
            <a:r>
              <a:t>Microcircolo: perchè?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/>
          <p:nvPr>
            <p:ph type="title" idx="4294967295"/>
          </p:nvPr>
        </p:nvSpPr>
        <p:spPr>
          <a:xfrm>
            <a:off x="395287" y="620712"/>
            <a:ext cx="8229601" cy="11430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b="1" sz="3800">
                <a:solidFill>
                  <a:srgbClr val="0070C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Principali funzioni del microcircolo</a:t>
            </a:r>
          </a:p>
        </p:txBody>
      </p:sp>
      <p:sp>
        <p:nvSpPr>
          <p:cNvPr id="620" name="Shape 620"/>
          <p:cNvSpPr/>
          <p:nvPr>
            <p:ph type="body" idx="4294967295"/>
          </p:nvPr>
        </p:nvSpPr>
        <p:spPr>
          <a:xfrm>
            <a:off x="250825" y="1412875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•"/>
              <a:defRPr sz="3000">
                <a:solidFill>
                  <a:srgbClr val="000000"/>
                </a:solidFill>
              </a:defRPr>
            </a:pPr>
            <a:r>
              <a:t>Regolazione del flusso sanguigno e della perfusione tissutale</a:t>
            </a:r>
          </a:p>
          <a:p>
            <a:pPr>
              <a:buChar char="•"/>
              <a:defRPr sz="3000">
                <a:solidFill>
                  <a:srgbClr val="000000"/>
                </a:solidFill>
              </a:defRPr>
            </a:pPr>
            <a:r>
              <a:t>Regolazione della pressione arteriosa</a:t>
            </a:r>
          </a:p>
          <a:p>
            <a:pPr>
              <a:buChar char="•"/>
              <a:defRPr sz="3000">
                <a:solidFill>
                  <a:srgbClr val="000000"/>
                </a:solidFill>
              </a:defRPr>
            </a:pPr>
            <a:r>
              <a:t>Regolazione della temperatura corporea</a:t>
            </a:r>
          </a:p>
          <a:p>
            <a:pPr>
              <a:buChar char="•"/>
              <a:defRPr sz="3000">
                <a:solidFill>
                  <a:srgbClr val="000000"/>
                </a:solidFill>
              </a:defRPr>
            </a:pPr>
            <a:r>
              <a:t>Rilascio di ossigeno e altri nutrienti</a:t>
            </a:r>
          </a:p>
          <a:p>
            <a:pPr>
              <a:buChar char="•"/>
              <a:defRPr sz="3000">
                <a:solidFill>
                  <a:srgbClr val="000000"/>
                </a:solidFill>
              </a:defRPr>
            </a:pPr>
            <a:r>
              <a:t>Rimozione dell’anididride carbonica e prodotti del metabolismo ossidativo</a:t>
            </a:r>
          </a:p>
        </p:txBody>
      </p:sp>
      <p:pic>
        <p:nvPicPr>
          <p:cNvPr id="621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56325" y="4581525"/>
            <a:ext cx="2786063" cy="2162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6988"/>
            <a:ext cx="9144000" cy="6565901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Shape 247"/>
          <p:cNvSpPr/>
          <p:nvPr/>
        </p:nvSpPr>
        <p:spPr>
          <a:xfrm>
            <a:off x="3675062" y="6538912"/>
            <a:ext cx="579376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200">
                <a:solidFill>
                  <a:srgbClr val="FFFFFF"/>
                </a:solidFill>
              </a:defRPr>
            </a:pPr>
            <a:r>
              <a:t>Mancia G et al. ESH – ESC Guidelines Committee</a:t>
            </a:r>
            <a:r>
              <a:rPr i="1"/>
              <a:t>. J Hypertens </a:t>
            </a:r>
            <a:r>
              <a:t>2013; 31: 1281-1357.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/>
          <p:nvPr>
            <p:ph type="title" idx="4294967295"/>
          </p:nvPr>
        </p:nvSpPr>
        <p:spPr>
          <a:xfrm>
            <a:off x="457200" y="701674"/>
            <a:ext cx="8229600" cy="1143002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defTabSz="905255">
              <a:defRPr b="1" sz="3564">
                <a:solidFill>
                  <a:srgbClr val="002060"/>
                </a:solidFill>
              </a:defRPr>
            </a:lvl1pPr>
          </a:lstStyle>
          <a:p>
            <a:pPr/>
            <a:r>
              <a:t>Modificazioni del sistema cardio-circolatorio indotte dall’ipertensione. </a:t>
            </a:r>
          </a:p>
        </p:txBody>
      </p:sp>
      <p:graphicFrame>
        <p:nvGraphicFramePr>
          <p:cNvPr id="624" name="Table 624"/>
          <p:cNvGraphicFramePr/>
          <p:nvPr/>
        </p:nvGraphicFramePr>
        <p:xfrm>
          <a:off x="179387" y="2305050"/>
          <a:ext cx="8640763" cy="378777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4392612"/>
                <a:gridCol w="4248150"/>
              </a:tblGrid>
              <a:tr h="84613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b="1" sz="2800">
                          <a:solidFill>
                            <a:srgbClr val="0070C0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Macrocircolo</a:t>
                      </a:r>
                    </a:p>
                    <a:p>
                      <a:pPr algn="ctr">
                        <a:spcBef>
                          <a:spcPts val="400"/>
                        </a:spcBef>
                        <a:defRPr sz="1800">
                          <a:solidFill>
                            <a:srgbClr val="0070C0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(aorta addominale / toracica e carotide)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b="1" sz="2800">
                          <a:solidFill>
                            <a:srgbClr val="0070C0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rPr>
                        <a:t>Microcircolo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905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23912"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defRPr sz="2400">
                          <a:effectLst>
                            <a:outerShdw sx="100000" sy="100000" kx="0" ky="0" algn="b" rotWithShape="0" blurRad="12700" dist="25400" dir="2700000">
                              <a:srgbClr val="FFFFFF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 </a:t>
                      </a:r>
                      <a:r>
                        <a:t>Rigidità arteriosa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defRPr sz="2400">
                          <a:effectLst>
                            <a:outerShdw sx="100000" sy="100000" kx="0" ky="0" algn="b" rotWithShape="0" blurRad="12700" dist="25400" dir="2700000">
                              <a:srgbClr val="FFFFFF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 </a:t>
                      </a:r>
                      <a:r>
                        <a:t>Rapporto parete/lume delle piccole arterie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defRPr sz="2400">
                          <a:effectLst>
                            <a:outerShdw sx="100000" sy="100000" kx="0" ky="0" algn="b" rotWithShape="0" blurRad="12700" dist="25400" dir="2700000">
                              <a:srgbClr val="FFFFFF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 </a:t>
                      </a:r>
                      <a:r>
                        <a:t>Pressione sistolica centrale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defRPr sz="2400">
                          <a:effectLst>
                            <a:outerShdw sx="100000" sy="100000" kx="0" ky="0" algn="b" rotWithShape="0" blurRad="12700" dist="25400" dir="2700000">
                              <a:srgbClr val="FFFFFF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 </a:t>
                      </a:r>
                      <a:r>
                        <a:t>Capillari ed arteriole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defRPr sz="2400">
                          <a:effectLst>
                            <a:outerShdw sx="100000" sy="100000" kx="0" ky="0" algn="b" rotWithShape="0" blurRad="12700" dist="25400" dir="2700000">
                              <a:srgbClr val="FFFFFF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 </a:t>
                      </a:r>
                      <a:r>
                        <a:t>Velocità dell’onda di polso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defRPr sz="2400">
                          <a:effectLst>
                            <a:outerShdw sx="100000" sy="100000" kx="0" ky="0" algn="b" rotWithShape="0" blurRad="12700" dist="25400" dir="2700000">
                              <a:srgbClr val="FFFFFF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 </a:t>
                      </a:r>
                      <a:r>
                        <a:t>Permeabilità microvascolare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defRPr sz="2800">
                          <a:effectLst>
                            <a:outerShdw sx="100000" sy="100000" kx="0" ky="0" algn="b" rotWithShape="0" blurRad="12700" dist="25400" dir="2700000">
                              <a:srgbClr val="FFFFFF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 </a:t>
                      </a:r>
                      <a:r>
                        <a:t>Pressione differenziale</a:t>
                      </a:r>
                    </a:p>
                  </a:txBody>
                  <a:tcPr marL="45720" marR="45720" marT="45720" marB="45720" anchor="t" anchorCtr="0" horzOverflow="overflow">
                    <a:lnR w="127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90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28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905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/>
          <p:nvPr>
            <p:ph type="title" idx="4294967295"/>
          </p:nvPr>
        </p:nvSpPr>
        <p:spPr>
          <a:xfrm>
            <a:off x="179387" y="630237"/>
            <a:ext cx="8713788" cy="11430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b="1" sz="3400">
                <a:solidFill>
                  <a:srgbClr val="002060"/>
                </a:solidFill>
              </a:defRPr>
            </a:lvl1pPr>
          </a:lstStyle>
          <a:p>
            <a:pPr/>
            <a:r>
              <a:t>Modifiche della struttura vascolare indotte dall’ipertensione.</a:t>
            </a:r>
          </a:p>
        </p:txBody>
      </p:sp>
      <p:sp>
        <p:nvSpPr>
          <p:cNvPr id="627" name="Shape 627"/>
          <p:cNvSpPr/>
          <p:nvPr/>
        </p:nvSpPr>
        <p:spPr>
          <a:xfrm>
            <a:off x="4919524" y="6598761"/>
            <a:ext cx="4130952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300"/>
            </a:lvl1pPr>
          </a:lstStyle>
          <a:p>
            <a:pPr/>
            <a:r>
              <a:t>Feil F et al. Curr Hypertens Repp 2009; 11(3):182-189.</a:t>
            </a:r>
          </a:p>
        </p:txBody>
      </p:sp>
      <p:pic>
        <p:nvPicPr>
          <p:cNvPr id="628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100" y="1700212"/>
            <a:ext cx="8307388" cy="3744913"/>
          </a:xfrm>
          <a:prstGeom prst="rect">
            <a:avLst/>
          </a:prstGeom>
          <a:ln w="12700">
            <a:miter lim="400000"/>
          </a:ln>
        </p:spPr>
      </p:pic>
      <p:sp>
        <p:nvSpPr>
          <p:cNvPr id="629" name="Shape 629"/>
          <p:cNvSpPr/>
          <p:nvPr/>
        </p:nvSpPr>
        <p:spPr>
          <a:xfrm>
            <a:off x="3995737" y="5561012"/>
            <a:ext cx="647701" cy="415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30" name="Shape 630"/>
          <p:cNvSpPr/>
          <p:nvPr/>
        </p:nvSpPr>
        <p:spPr>
          <a:xfrm>
            <a:off x="2627312" y="6005512"/>
            <a:ext cx="3311526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600"/>
              </a:spcBef>
              <a:defRPr b="1" sz="2800">
                <a:solidFill>
                  <a:srgbClr val="00206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RENALE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/>
          <p:nvPr>
            <p:ph type="title" idx="4294967295"/>
          </p:nvPr>
        </p:nvSpPr>
        <p:spPr>
          <a:xfrm>
            <a:off x="250825" y="557212"/>
            <a:ext cx="8642350" cy="11430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defTabSz="905255">
              <a:defRPr b="1" sz="3564">
                <a:solidFill>
                  <a:srgbClr val="002060"/>
                </a:solidFill>
              </a:defRPr>
            </a:lvl1pPr>
          </a:lstStyle>
          <a:p>
            <a:pPr/>
            <a:r>
              <a:t>Variazioni del microcircolo renale indotte dall’ipertensione.</a:t>
            </a:r>
          </a:p>
        </p:txBody>
      </p:sp>
      <p:pic>
        <p:nvPicPr>
          <p:cNvPr id="633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2987" y="1636712"/>
            <a:ext cx="7200901" cy="5105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/>
          <p:nvPr>
            <p:ph type="title" idx="4294967295"/>
          </p:nvPr>
        </p:nvSpPr>
        <p:spPr>
          <a:xfrm>
            <a:off x="457200" y="-26988"/>
            <a:ext cx="8229600" cy="11430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Studio Tsioufis</a:t>
            </a:r>
          </a:p>
        </p:txBody>
      </p:sp>
      <p:pic>
        <p:nvPicPr>
          <p:cNvPr id="636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5675" y="1035050"/>
            <a:ext cx="6604000" cy="5270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/>
          <p:nvPr>
            <p:ph type="title" idx="4294967295"/>
          </p:nvPr>
        </p:nvSpPr>
        <p:spPr>
          <a:xfrm>
            <a:off x="457200" y="-26988"/>
            <a:ext cx="8229600" cy="11430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Studio Tsioufis</a:t>
            </a:r>
          </a:p>
        </p:txBody>
      </p:sp>
      <p:sp>
        <p:nvSpPr>
          <p:cNvPr id="639" name="Shape 639"/>
          <p:cNvSpPr/>
          <p:nvPr>
            <p:ph type="body" idx="4294967295"/>
          </p:nvPr>
        </p:nvSpPr>
        <p:spPr>
          <a:xfrm>
            <a:off x="176212" y="1336675"/>
            <a:ext cx="8229601" cy="39862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</a:defRPr>
            </a:pPr>
            <a:r>
              <a:t>Obiettivo: </a:t>
            </a:r>
            <a:br/>
            <a:r>
              <a:t>confrontare gli effetti delle combinazioni </a:t>
            </a:r>
          </a:p>
          <a:p>
            <a:pPr lvl="1" marL="742950" indent="-285750">
              <a:spcBef>
                <a:spcPts val="0"/>
              </a:spcBef>
              <a:defRPr sz="2000">
                <a:solidFill>
                  <a:srgbClr val="000000"/>
                </a:solidFill>
              </a:defRPr>
            </a:pPr>
            <a:r>
              <a:t>Lercanidipina / Enalapril</a:t>
            </a:r>
          </a:p>
          <a:p>
            <a:pPr lvl="1" marL="742950" indent="-285750">
              <a:spcBef>
                <a:spcPts val="0"/>
              </a:spcBef>
              <a:defRPr sz="2000">
                <a:solidFill>
                  <a:srgbClr val="000000"/>
                </a:solidFill>
              </a:defRPr>
            </a:pPr>
            <a:r>
              <a:t>Amlodipina / Enalapril</a:t>
            </a:r>
          </a:p>
          <a:p>
            <a:pPr lvl="1" marL="742950" indent="-285750">
              <a:spcBef>
                <a:spcPts val="0"/>
              </a:spcBef>
              <a:defRPr sz="2000">
                <a:solidFill>
                  <a:srgbClr val="000000"/>
                </a:solidFill>
              </a:defRPr>
            </a:pPr>
            <a:r>
              <a:t>Idroclorotiazide e / Enalapril </a:t>
            </a:r>
          </a:p>
          <a:p>
            <a:pPr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</a:defRPr>
            </a:pPr>
            <a:r>
              <a:t>su </a:t>
            </a:r>
          </a:p>
          <a:p>
            <a:pPr lvl="1" marL="742950" indent="-285750">
              <a:spcBef>
                <a:spcPts val="0"/>
              </a:spcBef>
              <a:defRPr sz="2000">
                <a:solidFill>
                  <a:srgbClr val="000000"/>
                </a:solidFill>
              </a:defRPr>
            </a:pPr>
            <a:r>
              <a:t>pressione arteriosa</a:t>
            </a:r>
          </a:p>
          <a:p>
            <a:pPr lvl="1" marL="742950" indent="-285750">
              <a:spcBef>
                <a:spcPts val="0"/>
              </a:spcBef>
              <a:defRPr sz="2000">
                <a:solidFill>
                  <a:srgbClr val="000000"/>
                </a:solidFill>
              </a:defRPr>
            </a:pPr>
            <a:r>
              <a:t>danno d'organo</a:t>
            </a:r>
          </a:p>
          <a:p>
            <a:pPr lvl="1" marL="742950" indent="-285750">
              <a:spcBef>
                <a:spcPts val="0"/>
              </a:spcBef>
              <a:defRPr sz="2000">
                <a:solidFill>
                  <a:srgbClr val="000000"/>
                </a:solidFill>
              </a:defRPr>
            </a:pPr>
            <a:r>
              <a:t>attivazione simpatica</a:t>
            </a:r>
          </a:p>
          <a:p>
            <a:pPr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</a:defRPr>
            </a:pPr>
            <a:r>
              <a:t>in pazienti con grado 2 ipertensione essenziale.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/>
          <p:nvPr>
            <p:ph type="title" idx="4294967295"/>
          </p:nvPr>
        </p:nvSpPr>
        <p:spPr>
          <a:xfrm>
            <a:off x="457200" y="-26988"/>
            <a:ext cx="8229600" cy="11430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Studio Tsioufis</a:t>
            </a:r>
          </a:p>
        </p:txBody>
      </p:sp>
      <p:pic>
        <p:nvPicPr>
          <p:cNvPr id="642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150" y="1028700"/>
            <a:ext cx="8020050" cy="48196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45" name="Group 645"/>
          <p:cNvGrpSpPr/>
          <p:nvPr/>
        </p:nvGrpSpPr>
        <p:grpSpPr>
          <a:xfrm>
            <a:off x="671512" y="5165725"/>
            <a:ext cx="1598613" cy="269875"/>
            <a:chOff x="0" y="0"/>
            <a:chExt cx="1598612" cy="269875"/>
          </a:xfrm>
        </p:grpSpPr>
        <p:sp>
          <p:nvSpPr>
            <p:cNvPr id="643" name="Shape 643"/>
            <p:cNvSpPr/>
            <p:nvPr/>
          </p:nvSpPr>
          <p:spPr>
            <a:xfrm>
              <a:off x="0" y="0"/>
              <a:ext cx="1598613" cy="26987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44" name="Shape 644"/>
            <p:cNvSpPr/>
            <p:nvPr/>
          </p:nvSpPr>
          <p:spPr>
            <a:xfrm>
              <a:off x="0" y="33337"/>
              <a:ext cx="1598613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spcBef>
                  <a:spcPts val="800"/>
                </a:spcBef>
                <a:defRPr sz="1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DANNO D’ORGANO</a:t>
              </a:r>
            </a:p>
          </p:txBody>
        </p:sp>
      </p:grpSp>
      <p:grpSp>
        <p:nvGrpSpPr>
          <p:cNvPr id="648" name="Group 648"/>
          <p:cNvGrpSpPr/>
          <p:nvPr/>
        </p:nvGrpSpPr>
        <p:grpSpPr>
          <a:xfrm>
            <a:off x="661987" y="5422900"/>
            <a:ext cx="1598613" cy="269875"/>
            <a:chOff x="0" y="0"/>
            <a:chExt cx="1598612" cy="269875"/>
          </a:xfrm>
        </p:grpSpPr>
        <p:sp>
          <p:nvSpPr>
            <p:cNvPr id="646" name="Shape 646"/>
            <p:cNvSpPr/>
            <p:nvPr/>
          </p:nvSpPr>
          <p:spPr>
            <a:xfrm>
              <a:off x="0" y="0"/>
              <a:ext cx="1598613" cy="26987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47" name="Shape 647"/>
            <p:cNvSpPr/>
            <p:nvPr/>
          </p:nvSpPr>
          <p:spPr>
            <a:xfrm>
              <a:off x="0" y="33337"/>
              <a:ext cx="1598613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spcBef>
                  <a:spcPts val="800"/>
                </a:spcBef>
                <a:defRPr sz="1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ATTIVITÀ SIMPATICA</a:t>
              </a:r>
            </a:p>
          </p:txBody>
        </p:sp>
      </p:grpSp>
      <p:grpSp>
        <p:nvGrpSpPr>
          <p:cNvPr id="651" name="Group 651"/>
          <p:cNvGrpSpPr/>
          <p:nvPr/>
        </p:nvGrpSpPr>
        <p:grpSpPr>
          <a:xfrm>
            <a:off x="2543175" y="5180012"/>
            <a:ext cx="1598613" cy="269876"/>
            <a:chOff x="0" y="0"/>
            <a:chExt cx="1598612" cy="269875"/>
          </a:xfrm>
        </p:grpSpPr>
        <p:sp>
          <p:nvSpPr>
            <p:cNvPr id="649" name="Shape 649"/>
            <p:cNvSpPr/>
            <p:nvPr/>
          </p:nvSpPr>
          <p:spPr>
            <a:xfrm>
              <a:off x="0" y="0"/>
              <a:ext cx="1598613" cy="26987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50" name="Shape 650"/>
            <p:cNvSpPr/>
            <p:nvPr/>
          </p:nvSpPr>
          <p:spPr>
            <a:xfrm>
              <a:off x="0" y="33337"/>
              <a:ext cx="1598613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spcBef>
                  <a:spcPts val="800"/>
                </a:spcBef>
                <a:defRPr sz="1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DANNO D’ORGANO</a:t>
              </a:r>
            </a:p>
          </p:txBody>
        </p:sp>
      </p:grpSp>
      <p:grpSp>
        <p:nvGrpSpPr>
          <p:cNvPr id="654" name="Group 654"/>
          <p:cNvGrpSpPr/>
          <p:nvPr/>
        </p:nvGrpSpPr>
        <p:grpSpPr>
          <a:xfrm>
            <a:off x="2533650" y="5437187"/>
            <a:ext cx="1598613" cy="269876"/>
            <a:chOff x="0" y="0"/>
            <a:chExt cx="1598612" cy="269875"/>
          </a:xfrm>
        </p:grpSpPr>
        <p:sp>
          <p:nvSpPr>
            <p:cNvPr id="652" name="Shape 652"/>
            <p:cNvSpPr/>
            <p:nvPr/>
          </p:nvSpPr>
          <p:spPr>
            <a:xfrm>
              <a:off x="0" y="0"/>
              <a:ext cx="1598613" cy="26987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53" name="Shape 653"/>
            <p:cNvSpPr/>
            <p:nvPr/>
          </p:nvSpPr>
          <p:spPr>
            <a:xfrm>
              <a:off x="0" y="33337"/>
              <a:ext cx="1598613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spcBef>
                  <a:spcPts val="800"/>
                </a:spcBef>
                <a:defRPr sz="1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ATTIVITÀ SIMPATICA</a:t>
              </a:r>
            </a:p>
          </p:txBody>
        </p:sp>
      </p:grpSp>
      <p:grpSp>
        <p:nvGrpSpPr>
          <p:cNvPr id="657" name="Group 657"/>
          <p:cNvGrpSpPr/>
          <p:nvPr/>
        </p:nvGrpSpPr>
        <p:grpSpPr>
          <a:xfrm>
            <a:off x="4681537" y="5194300"/>
            <a:ext cx="1598613" cy="269875"/>
            <a:chOff x="0" y="0"/>
            <a:chExt cx="1598612" cy="269875"/>
          </a:xfrm>
        </p:grpSpPr>
        <p:sp>
          <p:nvSpPr>
            <p:cNvPr id="655" name="Shape 655"/>
            <p:cNvSpPr/>
            <p:nvPr/>
          </p:nvSpPr>
          <p:spPr>
            <a:xfrm>
              <a:off x="0" y="0"/>
              <a:ext cx="1598613" cy="26987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56" name="Shape 656"/>
            <p:cNvSpPr/>
            <p:nvPr/>
          </p:nvSpPr>
          <p:spPr>
            <a:xfrm>
              <a:off x="0" y="33337"/>
              <a:ext cx="1598613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spcBef>
                  <a:spcPts val="800"/>
                </a:spcBef>
                <a:defRPr sz="1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DANNO D’ORGANO</a:t>
              </a:r>
            </a:p>
          </p:txBody>
        </p:sp>
      </p:grpSp>
      <p:grpSp>
        <p:nvGrpSpPr>
          <p:cNvPr id="660" name="Group 660"/>
          <p:cNvGrpSpPr/>
          <p:nvPr/>
        </p:nvGrpSpPr>
        <p:grpSpPr>
          <a:xfrm>
            <a:off x="4672012" y="5451475"/>
            <a:ext cx="1598613" cy="269875"/>
            <a:chOff x="0" y="0"/>
            <a:chExt cx="1598612" cy="269875"/>
          </a:xfrm>
        </p:grpSpPr>
        <p:sp>
          <p:nvSpPr>
            <p:cNvPr id="658" name="Shape 658"/>
            <p:cNvSpPr/>
            <p:nvPr/>
          </p:nvSpPr>
          <p:spPr>
            <a:xfrm>
              <a:off x="0" y="0"/>
              <a:ext cx="1598613" cy="26987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59" name="Shape 659"/>
            <p:cNvSpPr/>
            <p:nvPr/>
          </p:nvSpPr>
          <p:spPr>
            <a:xfrm>
              <a:off x="0" y="33337"/>
              <a:ext cx="1598613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spcBef>
                  <a:spcPts val="800"/>
                </a:spcBef>
                <a:defRPr sz="1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ATTIVITÀ SIMPATICA</a:t>
              </a:r>
            </a:p>
          </p:txBody>
        </p:sp>
      </p:grpSp>
      <p:grpSp>
        <p:nvGrpSpPr>
          <p:cNvPr id="663" name="Group 663"/>
          <p:cNvGrpSpPr/>
          <p:nvPr/>
        </p:nvGrpSpPr>
        <p:grpSpPr>
          <a:xfrm>
            <a:off x="6515100" y="5189537"/>
            <a:ext cx="1598613" cy="269876"/>
            <a:chOff x="0" y="0"/>
            <a:chExt cx="1598612" cy="269875"/>
          </a:xfrm>
        </p:grpSpPr>
        <p:sp>
          <p:nvSpPr>
            <p:cNvPr id="661" name="Shape 661"/>
            <p:cNvSpPr/>
            <p:nvPr/>
          </p:nvSpPr>
          <p:spPr>
            <a:xfrm>
              <a:off x="0" y="0"/>
              <a:ext cx="1598613" cy="26987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62" name="Shape 662"/>
            <p:cNvSpPr/>
            <p:nvPr/>
          </p:nvSpPr>
          <p:spPr>
            <a:xfrm>
              <a:off x="0" y="33337"/>
              <a:ext cx="1598613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spcBef>
                  <a:spcPts val="800"/>
                </a:spcBef>
                <a:defRPr sz="1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DANNO D’ORGANO</a:t>
              </a:r>
            </a:p>
          </p:txBody>
        </p:sp>
      </p:grpSp>
      <p:grpSp>
        <p:nvGrpSpPr>
          <p:cNvPr id="666" name="Group 666"/>
          <p:cNvGrpSpPr/>
          <p:nvPr/>
        </p:nvGrpSpPr>
        <p:grpSpPr>
          <a:xfrm>
            <a:off x="6505575" y="5446712"/>
            <a:ext cx="1598613" cy="269876"/>
            <a:chOff x="0" y="0"/>
            <a:chExt cx="1598612" cy="269875"/>
          </a:xfrm>
        </p:grpSpPr>
        <p:sp>
          <p:nvSpPr>
            <p:cNvPr id="664" name="Shape 664"/>
            <p:cNvSpPr/>
            <p:nvPr/>
          </p:nvSpPr>
          <p:spPr>
            <a:xfrm>
              <a:off x="0" y="0"/>
              <a:ext cx="1598613" cy="26987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65" name="Shape 665"/>
            <p:cNvSpPr/>
            <p:nvPr/>
          </p:nvSpPr>
          <p:spPr>
            <a:xfrm>
              <a:off x="0" y="33337"/>
              <a:ext cx="1598613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spcBef>
                  <a:spcPts val="800"/>
                </a:spcBef>
                <a:defRPr sz="1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ATTIVITÀ SIMPATICA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/>
          <p:nvPr>
            <p:ph type="title" idx="4294967295"/>
          </p:nvPr>
        </p:nvSpPr>
        <p:spPr>
          <a:xfrm>
            <a:off x="457200" y="-26988"/>
            <a:ext cx="8229600" cy="11430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Pazienti</a:t>
            </a:r>
          </a:p>
        </p:txBody>
      </p:sp>
      <p:pic>
        <p:nvPicPr>
          <p:cNvPr id="669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9312" y="1217612"/>
            <a:ext cx="6867526" cy="50006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/>
          <p:nvPr>
            <p:ph type="title" idx="4294967295"/>
          </p:nvPr>
        </p:nvSpPr>
        <p:spPr>
          <a:xfrm>
            <a:off x="457200" y="-26988"/>
            <a:ext cx="8229600" cy="11430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Valuazioni</a:t>
            </a:r>
          </a:p>
        </p:txBody>
      </p:sp>
      <p:sp>
        <p:nvSpPr>
          <p:cNvPr id="672" name="Shape 672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•"/>
              <a:defRPr>
                <a:solidFill>
                  <a:srgbClr val="000000"/>
                </a:solidFill>
              </a:defRPr>
            </a:pPr>
            <a:r>
              <a:t>Danno d’organo</a:t>
            </a:r>
          </a:p>
          <a:p>
            <a:pPr lvl="1" marL="742950" indent="-285750">
              <a:spcBef>
                <a:spcPts val="0"/>
              </a:spcBef>
              <a:defRPr sz="2800">
                <a:solidFill>
                  <a:srgbClr val="000000"/>
                </a:solidFill>
              </a:defRPr>
            </a:pPr>
            <a:r>
              <a:t>Funzionalità renale</a:t>
            </a:r>
          </a:p>
          <a:p>
            <a:pPr lvl="1" marL="742950" indent="-285750">
              <a:spcBef>
                <a:spcPts val="0"/>
              </a:spcBef>
              <a:defRPr sz="2800">
                <a:solidFill>
                  <a:srgbClr val="000000"/>
                </a:solidFill>
              </a:defRPr>
            </a:pPr>
            <a:r>
              <a:t>Rigidità arteriosa</a:t>
            </a:r>
          </a:p>
          <a:p>
            <a:pPr lvl="1" marL="742950" indent="-285750">
              <a:spcBef>
                <a:spcPts val="0"/>
              </a:spcBef>
              <a:defRPr sz="2800">
                <a:solidFill>
                  <a:srgbClr val="000000"/>
                </a:solidFill>
              </a:defRPr>
            </a:pPr>
          </a:p>
          <a:p>
            <a:pPr>
              <a:buChar char="•"/>
              <a:defRPr b="1">
                <a:solidFill>
                  <a:srgbClr val="000000"/>
                </a:solidFill>
              </a:defRPr>
            </a:pPr>
            <a:r>
              <a:t>Attività simpatica</a:t>
            </a:r>
          </a:p>
          <a:p>
            <a:pPr lvl="1" marL="742950" indent="-285750">
              <a:spcBef>
                <a:spcPts val="0"/>
              </a:spcBef>
              <a:defRPr b="1" sz="2800">
                <a:solidFill>
                  <a:srgbClr val="000000"/>
                </a:solidFill>
              </a:defRPr>
            </a:pPr>
            <a:r>
              <a:t>Attività nervosa simpatica muscolare</a:t>
            </a:r>
            <a:r>
              <a:rPr b="0"/>
              <a:t> </a:t>
            </a:r>
            <a:br>
              <a:rPr b="0"/>
            </a:br>
            <a:r>
              <a:rPr b="0"/>
              <a:t>(Muscle sympathetic nerve activity - MSNA)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674"/>
          <p:cNvSpPr/>
          <p:nvPr>
            <p:ph type="title" idx="4294967295"/>
          </p:nvPr>
        </p:nvSpPr>
        <p:spPr>
          <a:xfrm>
            <a:off x="323850" y="0"/>
            <a:ext cx="7791450" cy="523875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2800">
                <a:solidFill>
                  <a:srgbClr val="000000"/>
                </a:solidFill>
              </a:defRPr>
            </a:lvl1pPr>
          </a:lstStyle>
          <a:p>
            <a:pPr/>
            <a:r>
              <a:t>Sistema nervoso simpatico e pressione arteriosa</a:t>
            </a:r>
          </a:p>
        </p:txBody>
      </p:sp>
      <p:grpSp>
        <p:nvGrpSpPr>
          <p:cNvPr id="702" name="Group 702"/>
          <p:cNvGrpSpPr/>
          <p:nvPr/>
        </p:nvGrpSpPr>
        <p:grpSpPr>
          <a:xfrm>
            <a:off x="376237" y="1028700"/>
            <a:ext cx="6467476" cy="5024438"/>
            <a:chOff x="0" y="0"/>
            <a:chExt cx="6467475" cy="5024437"/>
          </a:xfrm>
        </p:grpSpPr>
        <p:sp>
          <p:nvSpPr>
            <p:cNvPr id="675" name="Shape 675"/>
            <p:cNvSpPr/>
            <p:nvPr/>
          </p:nvSpPr>
          <p:spPr>
            <a:xfrm rot="10800000">
              <a:off x="2547793" y="2871107"/>
              <a:ext cx="391969" cy="1794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76" name="Shape 676"/>
            <p:cNvSpPr/>
            <p:nvPr/>
          </p:nvSpPr>
          <p:spPr>
            <a:xfrm rot="10800000">
              <a:off x="2547793" y="2871107"/>
              <a:ext cx="391969" cy="717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77" name="Shape 677"/>
            <p:cNvSpPr/>
            <p:nvPr/>
          </p:nvSpPr>
          <p:spPr>
            <a:xfrm flipH="1" rot="5400000">
              <a:off x="4426181" y="1287941"/>
              <a:ext cx="358890" cy="1371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881" y="0"/>
                  </a:lnTo>
                  <a:lnTo>
                    <a:pt x="6881" y="21600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78" name="Shape 678"/>
            <p:cNvSpPr/>
            <p:nvPr/>
          </p:nvSpPr>
          <p:spPr>
            <a:xfrm rot="16200000">
              <a:off x="3054293" y="1287941"/>
              <a:ext cx="358889" cy="1371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881" y="0"/>
                  </a:lnTo>
                  <a:lnTo>
                    <a:pt x="6881" y="21600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79" name="Shape 679"/>
            <p:cNvSpPr/>
            <p:nvPr/>
          </p:nvSpPr>
          <p:spPr>
            <a:xfrm flipH="1" rot="5400000">
              <a:off x="3054293" y="211276"/>
              <a:ext cx="358889" cy="1371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881" y="0"/>
                  </a:lnTo>
                  <a:lnTo>
                    <a:pt x="6881" y="21600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80" name="Shape 680"/>
            <p:cNvSpPr/>
            <p:nvPr/>
          </p:nvSpPr>
          <p:spPr>
            <a:xfrm rot="16200000">
              <a:off x="1682404" y="211276"/>
              <a:ext cx="358890" cy="1371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881" y="0"/>
                  </a:lnTo>
                  <a:lnTo>
                    <a:pt x="6881" y="21600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grpSp>
          <p:nvGrpSpPr>
            <p:cNvPr id="683" name="Group 683"/>
            <p:cNvGrpSpPr/>
            <p:nvPr/>
          </p:nvGrpSpPr>
          <p:grpSpPr>
            <a:xfrm>
              <a:off x="1371888" y="0"/>
              <a:ext cx="2351810" cy="717777"/>
              <a:chOff x="0" y="0"/>
              <a:chExt cx="2351809" cy="717776"/>
            </a:xfrm>
          </p:grpSpPr>
          <p:sp>
            <p:nvSpPr>
              <p:cNvPr id="681" name="Shape 681"/>
              <p:cNvSpPr/>
              <p:nvPr/>
            </p:nvSpPr>
            <p:spPr>
              <a:xfrm>
                <a:off x="0" y="0"/>
                <a:ext cx="2351810" cy="71777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2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82" name="Shape 682"/>
              <p:cNvSpPr/>
              <p:nvPr/>
            </p:nvSpPr>
            <p:spPr>
              <a:xfrm>
                <a:off x="35024" y="269988"/>
                <a:ext cx="2281761" cy="177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2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SISTEMA NERVOSO</a:t>
                </a:r>
              </a:p>
            </p:txBody>
          </p:sp>
        </p:grpSp>
        <p:grpSp>
          <p:nvGrpSpPr>
            <p:cNvPr id="686" name="Group 686"/>
            <p:cNvGrpSpPr/>
            <p:nvPr/>
          </p:nvGrpSpPr>
          <p:grpSpPr>
            <a:xfrm>
              <a:off x="-1" y="1076665"/>
              <a:ext cx="2351811" cy="717777"/>
              <a:chOff x="0" y="0"/>
              <a:chExt cx="2351809" cy="717776"/>
            </a:xfrm>
          </p:grpSpPr>
          <p:sp>
            <p:nvSpPr>
              <p:cNvPr id="684" name="Shape 684"/>
              <p:cNvSpPr/>
              <p:nvPr/>
            </p:nvSpPr>
            <p:spPr>
              <a:xfrm>
                <a:off x="0" y="0"/>
                <a:ext cx="2351810" cy="71777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6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85" name="Shape 685"/>
              <p:cNvSpPr/>
              <p:nvPr/>
            </p:nvSpPr>
            <p:spPr>
              <a:xfrm>
                <a:off x="35024" y="28688"/>
                <a:ext cx="2281761" cy="660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algn="ctr">
                  <a:defRPr sz="1200">
                    <a:solidFill>
                      <a:srgbClr val="FFFFFF"/>
                    </a:solidFill>
                  </a:defRPr>
                </a:pPr>
                <a:r>
                  <a:t>CENTRALE</a:t>
                </a:r>
              </a:p>
              <a:p>
                <a:pPr algn="ctr">
                  <a:defRPr sz="1600">
                    <a:solidFill>
                      <a:srgbClr val="FFFFFF"/>
                    </a:solidFill>
                  </a:defRPr>
                </a:pPr>
                <a:r>
                  <a:t>Encefalo + midollo spinale</a:t>
                </a:r>
              </a:p>
            </p:txBody>
          </p:sp>
        </p:grpSp>
        <p:grpSp>
          <p:nvGrpSpPr>
            <p:cNvPr id="689" name="Group 689"/>
            <p:cNvGrpSpPr/>
            <p:nvPr/>
          </p:nvGrpSpPr>
          <p:grpSpPr>
            <a:xfrm>
              <a:off x="2743777" y="1076665"/>
              <a:ext cx="2351810" cy="717777"/>
              <a:chOff x="0" y="0"/>
              <a:chExt cx="2351809" cy="717776"/>
            </a:xfrm>
          </p:grpSpPr>
          <p:sp>
            <p:nvSpPr>
              <p:cNvPr id="687" name="Shape 687"/>
              <p:cNvSpPr/>
              <p:nvPr/>
            </p:nvSpPr>
            <p:spPr>
              <a:xfrm>
                <a:off x="0" y="0"/>
                <a:ext cx="2351810" cy="71777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6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88" name="Shape 688"/>
              <p:cNvSpPr/>
              <p:nvPr/>
            </p:nvSpPr>
            <p:spPr>
              <a:xfrm>
                <a:off x="184510" y="149338"/>
                <a:ext cx="1982789" cy="419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/>
              <a:p>
                <a:pPr algn="ctr">
                  <a:defRPr sz="1200">
                    <a:solidFill>
                      <a:srgbClr val="FFFFFF"/>
                    </a:solidFill>
                  </a:defRPr>
                </a:pPr>
                <a:r>
                  <a:t>PERIFERICO</a:t>
                </a:r>
              </a:p>
              <a:p>
                <a:pPr algn="ctr">
                  <a:defRPr sz="1600">
                    <a:solidFill>
                      <a:srgbClr val="FFFFFF"/>
                    </a:solidFill>
                  </a:defRPr>
                </a:pPr>
                <a:r>
                  <a:t>Nervi cranici + spinali</a:t>
                </a:r>
              </a:p>
            </p:txBody>
          </p:sp>
        </p:grpSp>
        <p:grpSp>
          <p:nvGrpSpPr>
            <p:cNvPr id="692" name="Group 692"/>
            <p:cNvGrpSpPr/>
            <p:nvPr/>
          </p:nvGrpSpPr>
          <p:grpSpPr>
            <a:xfrm>
              <a:off x="1371888" y="2153330"/>
              <a:ext cx="2351810" cy="717778"/>
              <a:chOff x="0" y="0"/>
              <a:chExt cx="2351809" cy="717776"/>
            </a:xfrm>
          </p:grpSpPr>
          <p:sp>
            <p:nvSpPr>
              <p:cNvPr id="690" name="Shape 690"/>
              <p:cNvSpPr/>
              <p:nvPr/>
            </p:nvSpPr>
            <p:spPr>
              <a:xfrm>
                <a:off x="0" y="0"/>
                <a:ext cx="2351810" cy="71777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6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91" name="Shape 691"/>
              <p:cNvSpPr/>
              <p:nvPr/>
            </p:nvSpPr>
            <p:spPr>
              <a:xfrm>
                <a:off x="215467" y="149338"/>
                <a:ext cx="1920876" cy="419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/>
              <a:p>
                <a:pPr algn="ctr">
                  <a:defRPr sz="1200">
                    <a:solidFill>
                      <a:srgbClr val="FFFFFF"/>
                    </a:solidFill>
                  </a:defRPr>
                </a:pPr>
                <a:r>
                  <a:t>AUTONOMO</a:t>
                </a:r>
              </a:p>
              <a:p>
                <a:pPr algn="ctr">
                  <a:defRPr sz="1600">
                    <a:solidFill>
                      <a:srgbClr val="FFFFFF"/>
                    </a:solidFill>
                  </a:defRPr>
                </a:pPr>
                <a:r>
                  <a:t>Risposte involontarie</a:t>
                </a:r>
              </a:p>
            </p:txBody>
          </p:sp>
        </p:grpSp>
        <p:grpSp>
          <p:nvGrpSpPr>
            <p:cNvPr id="695" name="Group 695"/>
            <p:cNvGrpSpPr/>
            <p:nvPr/>
          </p:nvGrpSpPr>
          <p:grpSpPr>
            <a:xfrm>
              <a:off x="4115665" y="2153330"/>
              <a:ext cx="2351810" cy="717778"/>
              <a:chOff x="0" y="0"/>
              <a:chExt cx="2351809" cy="717776"/>
            </a:xfrm>
          </p:grpSpPr>
          <p:sp>
            <p:nvSpPr>
              <p:cNvPr id="693" name="Shape 693"/>
              <p:cNvSpPr/>
              <p:nvPr/>
            </p:nvSpPr>
            <p:spPr>
              <a:xfrm>
                <a:off x="0" y="0"/>
                <a:ext cx="2351810" cy="71777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6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94" name="Shape 694"/>
              <p:cNvSpPr/>
              <p:nvPr/>
            </p:nvSpPr>
            <p:spPr>
              <a:xfrm>
                <a:off x="299951" y="149338"/>
                <a:ext cx="1751907" cy="419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/>
              <a:p>
                <a:pPr algn="ctr">
                  <a:defRPr sz="1200">
                    <a:solidFill>
                      <a:srgbClr val="FFFFFF"/>
                    </a:solidFill>
                  </a:defRPr>
                </a:pPr>
                <a:r>
                  <a:t>SOMATICO</a:t>
                </a:r>
              </a:p>
              <a:p>
                <a:pPr algn="ctr">
                  <a:defRPr sz="1600">
                    <a:solidFill>
                      <a:srgbClr val="FFFFFF"/>
                    </a:solidFill>
                  </a:defRPr>
                </a:pPr>
                <a:r>
                  <a:t>Risposte volontarie</a:t>
                </a:r>
              </a:p>
            </p:txBody>
          </p:sp>
        </p:grpSp>
        <p:grpSp>
          <p:nvGrpSpPr>
            <p:cNvPr id="698" name="Group 698"/>
            <p:cNvGrpSpPr/>
            <p:nvPr/>
          </p:nvGrpSpPr>
          <p:grpSpPr>
            <a:xfrm>
              <a:off x="2815701" y="3229995"/>
              <a:ext cx="2599929" cy="717778"/>
              <a:chOff x="0" y="0"/>
              <a:chExt cx="2599928" cy="717776"/>
            </a:xfrm>
          </p:grpSpPr>
          <p:sp>
            <p:nvSpPr>
              <p:cNvPr id="696" name="Shape 696"/>
              <p:cNvSpPr/>
              <p:nvPr/>
            </p:nvSpPr>
            <p:spPr>
              <a:xfrm>
                <a:off x="124059" y="0"/>
                <a:ext cx="2351810" cy="71777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6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97" name="Shape 697"/>
              <p:cNvSpPr/>
              <p:nvPr/>
            </p:nvSpPr>
            <p:spPr>
              <a:xfrm>
                <a:off x="0" y="149338"/>
                <a:ext cx="2599929" cy="419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/>
              <a:p>
                <a:pPr algn="ctr">
                  <a:defRPr sz="1200">
                    <a:solidFill>
                      <a:srgbClr val="FFFFFF"/>
                    </a:solidFill>
                  </a:defRPr>
                </a:pPr>
                <a:r>
                  <a:t>SIMPATICO</a:t>
                </a:r>
              </a:p>
              <a:p>
                <a:pPr algn="ctr">
                  <a:defRPr sz="1600">
                    <a:solidFill>
                      <a:srgbClr val="FFFFFF"/>
                    </a:solidFill>
                  </a:defRPr>
                </a:pPr>
                <a:r>
                  <a:t>Risposte di “Attacco e fuga”</a:t>
                </a:r>
              </a:p>
            </p:txBody>
          </p:sp>
        </p:grpSp>
        <p:grpSp>
          <p:nvGrpSpPr>
            <p:cNvPr id="701" name="Group 701"/>
            <p:cNvGrpSpPr/>
            <p:nvPr/>
          </p:nvGrpSpPr>
          <p:grpSpPr>
            <a:xfrm>
              <a:off x="2939761" y="4306660"/>
              <a:ext cx="2351810" cy="717778"/>
              <a:chOff x="0" y="0"/>
              <a:chExt cx="2351809" cy="717776"/>
            </a:xfrm>
          </p:grpSpPr>
          <p:sp>
            <p:nvSpPr>
              <p:cNvPr id="699" name="Shape 699"/>
              <p:cNvSpPr/>
              <p:nvPr/>
            </p:nvSpPr>
            <p:spPr>
              <a:xfrm>
                <a:off x="0" y="0"/>
                <a:ext cx="2351810" cy="71777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6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00" name="Shape 700"/>
              <p:cNvSpPr/>
              <p:nvPr/>
            </p:nvSpPr>
            <p:spPr>
              <a:xfrm>
                <a:off x="35024" y="28688"/>
                <a:ext cx="2281761" cy="660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algn="ctr">
                  <a:defRPr sz="1200">
                    <a:solidFill>
                      <a:srgbClr val="FFFFFF"/>
                    </a:solidFill>
                  </a:defRPr>
                </a:pPr>
                <a:r>
                  <a:t>PARASIMPATICO</a:t>
                </a:r>
              </a:p>
              <a:p>
                <a:pPr algn="ctr">
                  <a:defRPr sz="1600">
                    <a:solidFill>
                      <a:srgbClr val="FFFFFF"/>
                    </a:solidFill>
                  </a:defRPr>
                </a:pPr>
                <a:r>
                  <a:t>Riposo, recupero e digestione</a:t>
                </a:r>
              </a:p>
            </p:txBody>
          </p:sp>
        </p:grpSp>
      </p:grpSp>
      <p:sp>
        <p:nvSpPr>
          <p:cNvPr id="703" name="Shape 703"/>
          <p:cNvSpPr/>
          <p:nvPr/>
        </p:nvSpPr>
        <p:spPr>
          <a:xfrm>
            <a:off x="6388100" y="4264025"/>
            <a:ext cx="2560638" cy="701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800"/>
              </a:spcBef>
              <a:defRPr sz="1400">
                <a:solidFill>
                  <a:srgbClr val="FFFFFF"/>
                </a:solidFill>
              </a:defRPr>
            </a:pPr>
            <a:r>
              <a:t>Aumento pressione arteriosa</a:t>
            </a:r>
            <a:br/>
            <a:r>
              <a:t>Vasocostrizione</a:t>
            </a:r>
            <a:br/>
            <a:r>
              <a:t>etc.</a:t>
            </a:r>
          </a:p>
        </p:txBody>
      </p:sp>
      <p:sp>
        <p:nvSpPr>
          <p:cNvPr id="704" name="Shape 704"/>
          <p:cNvSpPr/>
          <p:nvPr/>
        </p:nvSpPr>
        <p:spPr>
          <a:xfrm>
            <a:off x="5907087" y="4437062"/>
            <a:ext cx="423863" cy="376238"/>
          </a:xfrm>
          <a:prstGeom prst="rightArrow">
            <a:avLst>
              <a:gd name="adj1" fmla="val 51898"/>
              <a:gd name="adj2" fmla="val 39660"/>
            </a:avLst>
          </a:prstGeom>
          <a:solidFill>
            <a:schemeClr val="accent1"/>
          </a:solidFill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705" name="Risultati immagini per flight or fight.jpeg" descr="Risultati immagini per flight or fight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0" t="10601" r="0" b="10278"/>
          <a:stretch>
            <a:fillRect/>
          </a:stretch>
        </p:blipFill>
        <p:spPr>
          <a:xfrm>
            <a:off x="5986462" y="5005387"/>
            <a:ext cx="2720976" cy="16160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4" grpId="3"/>
      <p:bldP build="whole" bldLvl="1" animBg="1" rev="0" advAuto="0" spid="705" grpId="1"/>
      <p:bldP build="whole" bldLvl="1" animBg="1" rev="0" advAuto="0" spid="703" grpId="2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/>
          <p:nvPr>
            <p:ph type="title" idx="4294967295"/>
          </p:nvPr>
        </p:nvSpPr>
        <p:spPr>
          <a:xfrm>
            <a:off x="265112" y="44450"/>
            <a:ext cx="8339138" cy="120015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defTabSz="859536">
              <a:defRPr sz="3759">
                <a:solidFill>
                  <a:srgbClr val="000000"/>
                </a:solidFill>
              </a:defRPr>
            </a:lvl1pPr>
          </a:lstStyle>
          <a:p>
            <a:pPr/>
            <a:r>
              <a:t>Misurazione dell’attività del sistema nervoso simpatico</a:t>
            </a:r>
          </a:p>
        </p:txBody>
      </p:sp>
      <p:pic>
        <p:nvPicPr>
          <p:cNvPr id="708" name="Risultati immagini per nervo peroneale.jpeg" descr="Risultati immagini per nervo peroneale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9687" y="2162175"/>
            <a:ext cx="2009776" cy="36766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11" name="Group 711"/>
          <p:cNvGrpSpPr/>
          <p:nvPr/>
        </p:nvGrpSpPr>
        <p:grpSpPr>
          <a:xfrm>
            <a:off x="2576909" y="4679828"/>
            <a:ext cx="889472" cy="378734"/>
            <a:chOff x="1453" y="6721"/>
            <a:chExt cx="889470" cy="378732"/>
          </a:xfrm>
        </p:grpSpPr>
        <p:sp>
          <p:nvSpPr>
            <p:cNvPr id="709" name="Shape 709"/>
            <p:cNvSpPr/>
            <p:nvPr/>
          </p:nvSpPr>
          <p:spPr>
            <a:xfrm rot="16932231">
              <a:off x="259657" y="-186446"/>
              <a:ext cx="88901" cy="600076"/>
            </a:xfrm>
            <a:prstGeom prst="triangle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10" name="Shape 710"/>
            <p:cNvSpPr/>
            <p:nvPr/>
          </p:nvSpPr>
          <p:spPr>
            <a:xfrm rot="16932231">
              <a:off x="564367" y="62240"/>
              <a:ext cx="311151" cy="282576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712" name="Risultati immagini per computer.jpeg" descr="Risultati immagini per computer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7711" t="0" r="0" b="0"/>
          <a:stretch>
            <a:fillRect/>
          </a:stretch>
        </p:blipFill>
        <p:spPr>
          <a:xfrm>
            <a:off x="4876800" y="2135187"/>
            <a:ext cx="3533775" cy="2873376"/>
          </a:xfrm>
          <a:prstGeom prst="rect">
            <a:avLst/>
          </a:prstGeom>
          <a:ln w="12700">
            <a:miter lim="400000"/>
          </a:ln>
        </p:spPr>
      </p:pic>
      <p:sp>
        <p:nvSpPr>
          <p:cNvPr id="713" name="Shape 713"/>
          <p:cNvSpPr/>
          <p:nvPr/>
        </p:nvSpPr>
        <p:spPr>
          <a:xfrm flipV="1">
            <a:off x="3430587" y="3571875"/>
            <a:ext cx="1446213" cy="13319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525" y="0"/>
                  <a:pt x="11049" y="5400"/>
                  <a:pt x="11049" y="10800"/>
                </a:cubicBezTo>
                <a:cubicBezTo>
                  <a:pt x="11049" y="16200"/>
                  <a:pt x="16325" y="21600"/>
                  <a:pt x="21600" y="21600"/>
                </a:cubicBezTo>
              </a:path>
            </a:pathLst>
          </a:cu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14" name="Shape 714"/>
          <p:cNvSpPr/>
          <p:nvPr/>
        </p:nvSpPr>
        <p:spPr>
          <a:xfrm>
            <a:off x="5191125" y="3038475"/>
            <a:ext cx="1990725" cy="771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96"/>
                </a:moveTo>
                <a:lnTo>
                  <a:pt x="494" y="0"/>
                </a:lnTo>
                <a:lnTo>
                  <a:pt x="1728" y="20453"/>
                </a:lnTo>
                <a:lnTo>
                  <a:pt x="2592" y="191"/>
                </a:lnTo>
                <a:lnTo>
                  <a:pt x="3703" y="20453"/>
                </a:lnTo>
                <a:lnTo>
                  <a:pt x="4814" y="191"/>
                </a:lnTo>
                <a:lnTo>
                  <a:pt x="6171" y="20835"/>
                </a:lnTo>
                <a:lnTo>
                  <a:pt x="7282" y="573"/>
                </a:lnTo>
                <a:lnTo>
                  <a:pt x="8517" y="20644"/>
                </a:lnTo>
                <a:lnTo>
                  <a:pt x="9751" y="765"/>
                </a:lnTo>
                <a:lnTo>
                  <a:pt x="11109" y="20071"/>
                </a:lnTo>
                <a:lnTo>
                  <a:pt x="12466" y="956"/>
                </a:lnTo>
                <a:lnTo>
                  <a:pt x="13639" y="21600"/>
                </a:lnTo>
                <a:lnTo>
                  <a:pt x="14873" y="573"/>
                </a:lnTo>
                <a:lnTo>
                  <a:pt x="16231" y="21027"/>
                </a:lnTo>
                <a:lnTo>
                  <a:pt x="17527" y="956"/>
                </a:lnTo>
                <a:lnTo>
                  <a:pt x="18453" y="20835"/>
                </a:lnTo>
                <a:lnTo>
                  <a:pt x="19563" y="1147"/>
                </a:lnTo>
                <a:lnTo>
                  <a:pt x="20921" y="19688"/>
                </a:lnTo>
                <a:lnTo>
                  <a:pt x="21600" y="7837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15" name="Shape 715"/>
          <p:cNvSpPr/>
          <p:nvPr/>
        </p:nvSpPr>
        <p:spPr>
          <a:xfrm>
            <a:off x="2990850" y="4991100"/>
            <a:ext cx="1771650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Microelettrodo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type="title" idx="4294967295"/>
          </p:nvPr>
        </p:nvSpPr>
        <p:spPr>
          <a:xfrm>
            <a:off x="539750" y="3141662"/>
            <a:ext cx="8062913" cy="1470026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 defTabSz="886968">
              <a:lnSpc>
                <a:spcPct val="140000"/>
              </a:lnSpc>
              <a:defRPr b="1" sz="3880">
                <a:solidFill>
                  <a:srgbClr val="000000"/>
                </a:solidFill>
              </a:defRPr>
            </a:pPr>
            <a:r>
              <a:t>Quale farmaco anti-ipertensivo in monoterapia di 1</a:t>
            </a:r>
            <a:r>
              <a:rPr baseline="29938" u="sng"/>
              <a:t>a</a:t>
            </a:r>
            <a:r>
              <a:t> linea?</a:t>
            </a:r>
          </a:p>
        </p:txBody>
      </p:sp>
      <p:pic>
        <p:nvPicPr>
          <p:cNvPr id="250" name="Image27.png" descr="Image2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762" y="0"/>
            <a:ext cx="2916238" cy="2257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farmaci per pressione, alleati contro il cancro.jpeg" descr="farmaci per pressione, alleati contro il cancr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619375" cy="1752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Shape 717"/>
          <p:cNvSpPr/>
          <p:nvPr>
            <p:ph type="title" idx="4294967295"/>
          </p:nvPr>
        </p:nvSpPr>
        <p:spPr>
          <a:xfrm>
            <a:off x="457200" y="-26988"/>
            <a:ext cx="8229600" cy="11430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Risultati</a:t>
            </a:r>
          </a:p>
        </p:txBody>
      </p:sp>
      <p:pic>
        <p:nvPicPr>
          <p:cNvPr id="718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387" y="981075"/>
            <a:ext cx="8588376" cy="4679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9975" y="1125537"/>
            <a:ext cx="4535488" cy="486568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21" name="Shape 721"/>
          <p:cNvSpPr/>
          <p:nvPr>
            <p:ph type="title" idx="4294967295"/>
          </p:nvPr>
        </p:nvSpPr>
        <p:spPr>
          <a:xfrm>
            <a:off x="457200" y="-26988"/>
            <a:ext cx="8229600" cy="11430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Risultati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20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Shape 723"/>
          <p:cNvSpPr/>
          <p:nvPr/>
        </p:nvSpPr>
        <p:spPr>
          <a:xfrm>
            <a:off x="250825" y="0"/>
            <a:ext cx="8785225" cy="708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400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Conclusioni (1)</a:t>
            </a:r>
          </a:p>
        </p:txBody>
      </p:sp>
      <p:sp>
        <p:nvSpPr>
          <p:cNvPr id="724" name="Shape 724"/>
          <p:cNvSpPr/>
          <p:nvPr/>
        </p:nvSpPr>
        <p:spPr>
          <a:xfrm>
            <a:off x="179387" y="2349500"/>
            <a:ext cx="8640763" cy="591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 </a:t>
            </a:r>
            <a:r>
              <a:rPr b="1"/>
              <a:t>terapia di associazione</a:t>
            </a:r>
            <a:r>
              <a:t> è indispensabile per ottenere la normalizzazione dei valori pressori nella maggioranza dei pazienti ipertesi.</a:t>
            </a:r>
          </a:p>
        </p:txBody>
      </p:sp>
      <p:sp>
        <p:nvSpPr>
          <p:cNvPr id="725" name="Shape 725"/>
          <p:cNvSpPr/>
          <p:nvPr/>
        </p:nvSpPr>
        <p:spPr>
          <a:xfrm>
            <a:off x="107950" y="2997200"/>
            <a:ext cx="8785225" cy="832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 algn="just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La terapia di associazione in combinazione fissa deve aumentare l’efficacia antipertensiva dei singoli componenti e ridurre l’ incidenza e/o gravità degli effetti collaterali.</a:t>
            </a:r>
          </a:p>
        </p:txBody>
      </p:sp>
      <p:sp>
        <p:nvSpPr>
          <p:cNvPr id="726" name="Shape 726"/>
          <p:cNvSpPr/>
          <p:nvPr/>
        </p:nvSpPr>
        <p:spPr>
          <a:xfrm>
            <a:off x="179387" y="1196975"/>
            <a:ext cx="8569326" cy="1072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 algn="just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Il dosaggio dei farmaci antipertensivi deve essere scelto conoscendo le caratteristiche farmacologiche della classe e/o della molecola: è importante cercare di evitare dosaggi che siano inefficaci (es. ramipril 2.5 mg, bisoprololo 1.25.</a:t>
            </a:r>
          </a:p>
        </p:txBody>
      </p:sp>
      <p:sp>
        <p:nvSpPr>
          <p:cNvPr id="727" name="Shape 727"/>
          <p:cNvSpPr/>
          <p:nvPr/>
        </p:nvSpPr>
        <p:spPr>
          <a:xfrm>
            <a:off x="684212" y="877887"/>
            <a:ext cx="763270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28" name="Shape 728"/>
          <p:cNvSpPr/>
          <p:nvPr/>
        </p:nvSpPr>
        <p:spPr>
          <a:xfrm>
            <a:off x="179387" y="3860800"/>
            <a:ext cx="8785226" cy="832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 algn="just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 parità di riduzione pressoria gli effetti sul microcircolo sono diversi a seconda del farmaco anti-ipertensivo utilizzato per il quale si ipotizza un differente effetto sul danno d’organo a lungo termine.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Shape 730"/>
          <p:cNvSpPr/>
          <p:nvPr>
            <p:ph type="title" idx="4294967295"/>
          </p:nvPr>
        </p:nvSpPr>
        <p:spPr>
          <a:xfrm>
            <a:off x="468312" y="-1"/>
            <a:ext cx="8229601" cy="1143002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b="1">
                <a:solidFill>
                  <a:srgbClr val="FFC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Conclusioni (2)</a:t>
            </a:r>
          </a:p>
        </p:txBody>
      </p:sp>
      <p:sp>
        <p:nvSpPr>
          <p:cNvPr id="731" name="Shape 731"/>
          <p:cNvSpPr/>
          <p:nvPr>
            <p:ph type="body" idx="4294967295"/>
          </p:nvPr>
        </p:nvSpPr>
        <p:spPr>
          <a:xfrm>
            <a:off x="107950" y="1412875"/>
            <a:ext cx="8856663" cy="51403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just">
              <a:lnSpc>
                <a:spcPct val="110000"/>
              </a:lnSpc>
              <a:spcBef>
                <a:spcPts val="500"/>
              </a:spcBef>
              <a:buChar char="•"/>
              <a:defRPr sz="2400">
                <a:solidFill>
                  <a:srgbClr val="002060"/>
                </a:solidFill>
              </a:defRPr>
            </a:pPr>
            <a:r>
              <a:t>I più recenti CCB di III G (Barnidipina, Lercanidipina) sono efficaci sulla PA e ben tollerati (meno edemi anche in estate) in monoterapia nell’iperteso a rischio cardio-vascolare (CV) lieve.</a:t>
            </a:r>
          </a:p>
          <a:p>
            <a:pPr algn="just">
              <a:lnSpc>
                <a:spcPct val="110000"/>
              </a:lnSpc>
              <a:buChar char="•"/>
              <a:defRPr sz="1200">
                <a:solidFill>
                  <a:srgbClr val="002060"/>
                </a:solidFill>
              </a:defRPr>
            </a:pPr>
          </a:p>
          <a:p>
            <a:pPr algn="just">
              <a:lnSpc>
                <a:spcPct val="110000"/>
              </a:lnSpc>
              <a:spcBef>
                <a:spcPts val="500"/>
              </a:spcBef>
              <a:buChar char="•"/>
              <a:defRPr sz="2400">
                <a:solidFill>
                  <a:srgbClr val="002060"/>
                </a:solidFill>
              </a:defRPr>
            </a:pPr>
            <a:r>
              <a:t>Combinazione fissa ACEI/calcio-antagonista (Es. Enalapril / Lercanidipina) efficace sulla PA in ipertesi ad aumentato rischio CV e con “effetti ancillari” su protezione d’organo (renale) e microcircolo / endotelio, rispetto alle singole molecole.</a:t>
            </a:r>
          </a:p>
          <a:p>
            <a:pPr algn="just">
              <a:lnSpc>
                <a:spcPct val="110000"/>
              </a:lnSpc>
              <a:buSzTx/>
              <a:buNone/>
              <a:defRPr sz="1200">
                <a:solidFill>
                  <a:srgbClr val="002060"/>
                </a:solidFill>
              </a:defRPr>
            </a:pPr>
          </a:p>
          <a:p>
            <a:pPr algn="just">
              <a:lnSpc>
                <a:spcPct val="110000"/>
              </a:lnSpc>
              <a:spcBef>
                <a:spcPts val="500"/>
              </a:spcBef>
              <a:buChar char="•"/>
              <a:defRPr sz="2400">
                <a:solidFill>
                  <a:srgbClr val="002060"/>
                </a:solidFill>
              </a:defRPr>
            </a:pPr>
            <a:r>
              <a:t>E’ plausibile che tali azioni si traducano anche in vantaggi sulla prevenzione degli eventi cardio-cerebrovascolari. </a:t>
            </a:r>
          </a:p>
        </p:txBody>
      </p:sp>
      <p:sp>
        <p:nvSpPr>
          <p:cNvPr id="732" name="Shape 732"/>
          <p:cNvSpPr/>
          <p:nvPr/>
        </p:nvSpPr>
        <p:spPr>
          <a:xfrm>
            <a:off x="468312" y="1052512"/>
            <a:ext cx="849788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Shape 734"/>
          <p:cNvSpPr/>
          <p:nvPr/>
        </p:nvSpPr>
        <p:spPr>
          <a:xfrm>
            <a:off x="2010883" y="2625248"/>
            <a:ext cx="5122234" cy="189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300"/>
            </a:lvl1pPr>
          </a:lstStyle>
          <a:p>
            <a:pPr/>
            <a:r>
              <a:t>GRAZIE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/>
        </p:nvSpPr>
        <p:spPr>
          <a:xfrm>
            <a:off x="3675062" y="6453187"/>
            <a:ext cx="5849725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200"/>
            </a:pPr>
            <a:r>
              <a:t>.Mancia G et al. ESH – ESC Guidelines Committee</a:t>
            </a:r>
            <a:r>
              <a:rPr i="1"/>
              <a:t>. J Hypertens </a:t>
            </a:r>
            <a:r>
              <a:t>2013; 31: 1281-1357.</a:t>
            </a:r>
          </a:p>
        </p:txBody>
      </p:sp>
      <p:pic>
        <p:nvPicPr>
          <p:cNvPr id="254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50" y="1182687"/>
            <a:ext cx="8856663" cy="4478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/>
        </p:nvSpPr>
        <p:spPr>
          <a:xfrm>
            <a:off x="1682750" y="1862137"/>
            <a:ext cx="2344738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tabLst>
                <a:tab pos="1422400" algn="l"/>
              </a:tabLst>
              <a:defRPr sz="1900">
                <a:solidFill>
                  <a:srgbClr val="0070C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Target BP (mm Hg)</a:t>
            </a:r>
          </a:p>
        </p:txBody>
      </p:sp>
      <p:sp>
        <p:nvSpPr>
          <p:cNvPr id="257" name="Shape 257"/>
          <p:cNvSpPr/>
          <p:nvPr/>
        </p:nvSpPr>
        <p:spPr>
          <a:xfrm>
            <a:off x="4119562" y="1555750"/>
            <a:ext cx="4381501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defRPr sz="2000">
                <a:solidFill>
                  <a:srgbClr val="1F497D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Number of antihypertensive agents</a:t>
            </a:r>
          </a:p>
        </p:txBody>
      </p:sp>
      <p:sp>
        <p:nvSpPr>
          <p:cNvPr id="258" name="Shape 258"/>
          <p:cNvSpPr/>
          <p:nvPr/>
        </p:nvSpPr>
        <p:spPr>
          <a:xfrm>
            <a:off x="4111625" y="2289175"/>
            <a:ext cx="4319588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9" name="Shape 259"/>
          <p:cNvSpPr/>
          <p:nvPr/>
        </p:nvSpPr>
        <p:spPr>
          <a:xfrm>
            <a:off x="3910012" y="1887537"/>
            <a:ext cx="39370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60" name="Shape 260"/>
          <p:cNvSpPr/>
          <p:nvPr/>
        </p:nvSpPr>
        <p:spPr>
          <a:xfrm>
            <a:off x="520700" y="1862137"/>
            <a:ext cx="982663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tabLst>
                <a:tab pos="1422400" algn="l"/>
              </a:tabLst>
              <a:defRPr sz="1900">
                <a:solidFill>
                  <a:srgbClr val="0070C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Trial</a:t>
            </a:r>
          </a:p>
        </p:txBody>
      </p:sp>
      <p:sp>
        <p:nvSpPr>
          <p:cNvPr id="261" name="Shape 261"/>
          <p:cNvSpPr/>
          <p:nvPr/>
        </p:nvSpPr>
        <p:spPr>
          <a:xfrm>
            <a:off x="611187" y="2289175"/>
            <a:ext cx="831851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2" name="Shape 262"/>
          <p:cNvSpPr/>
          <p:nvPr/>
        </p:nvSpPr>
        <p:spPr>
          <a:xfrm>
            <a:off x="1827212" y="2289175"/>
            <a:ext cx="2009776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3" name="Shape 263"/>
          <p:cNvSpPr/>
          <p:nvPr/>
        </p:nvSpPr>
        <p:spPr>
          <a:xfrm>
            <a:off x="4103687" y="2222500"/>
            <a:ext cx="1" cy="77788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4" name="Shape 264"/>
          <p:cNvSpPr/>
          <p:nvPr/>
        </p:nvSpPr>
        <p:spPr>
          <a:xfrm>
            <a:off x="5445125" y="1773237"/>
            <a:ext cx="39370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65" name="Shape 265"/>
          <p:cNvSpPr/>
          <p:nvPr/>
        </p:nvSpPr>
        <p:spPr>
          <a:xfrm>
            <a:off x="5553075" y="2222500"/>
            <a:ext cx="0" cy="77788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6" name="Shape 266"/>
          <p:cNvSpPr/>
          <p:nvPr/>
        </p:nvSpPr>
        <p:spPr>
          <a:xfrm>
            <a:off x="6811962" y="1887537"/>
            <a:ext cx="39370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267" name="Shape 267"/>
          <p:cNvSpPr/>
          <p:nvPr/>
        </p:nvSpPr>
        <p:spPr>
          <a:xfrm>
            <a:off x="6996112" y="2222500"/>
            <a:ext cx="1" cy="77788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8" name="Shape 268"/>
          <p:cNvSpPr/>
          <p:nvPr/>
        </p:nvSpPr>
        <p:spPr>
          <a:xfrm>
            <a:off x="8245475" y="1887537"/>
            <a:ext cx="39370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269" name="Shape 269"/>
          <p:cNvSpPr/>
          <p:nvPr/>
        </p:nvSpPr>
        <p:spPr>
          <a:xfrm>
            <a:off x="8431212" y="2222500"/>
            <a:ext cx="1" cy="77788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282" name="Group 282"/>
          <p:cNvGrpSpPr/>
          <p:nvPr/>
        </p:nvGrpSpPr>
        <p:grpSpPr>
          <a:xfrm>
            <a:off x="550862" y="2840037"/>
            <a:ext cx="7883526" cy="2657476"/>
            <a:chOff x="0" y="0"/>
            <a:chExt cx="7883525" cy="2657475"/>
          </a:xfrm>
        </p:grpSpPr>
        <p:sp>
          <p:nvSpPr>
            <p:cNvPr id="270" name="Shape 270"/>
            <p:cNvSpPr/>
            <p:nvPr/>
          </p:nvSpPr>
          <p:spPr>
            <a:xfrm rot="5400000">
              <a:off x="5376862" y="0"/>
              <a:ext cx="384176" cy="4029076"/>
            </a:xfrm>
            <a:prstGeom prst="rect">
              <a:avLst/>
            </a:prstGeom>
            <a:solidFill>
              <a:srgbClr val="9933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1" name="Shape 271"/>
            <p:cNvSpPr/>
            <p:nvPr/>
          </p:nvSpPr>
          <p:spPr>
            <a:xfrm>
              <a:off x="0" y="1817687"/>
              <a:ext cx="3074988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tabLst>
                  <a:tab pos="1816100" algn="l"/>
                </a:tabLst>
                <a:defRPr sz="2000">
                  <a:solidFill>
                    <a:srgbClr val="0070C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AASK	MAP &lt;92</a:t>
              </a:r>
            </a:p>
          </p:txBody>
        </p:sp>
        <p:sp>
          <p:nvSpPr>
            <p:cNvPr id="272" name="Shape 272"/>
            <p:cNvSpPr/>
            <p:nvPr/>
          </p:nvSpPr>
          <p:spPr>
            <a:xfrm rot="5400000">
              <a:off x="4527550" y="-973138"/>
              <a:ext cx="398463" cy="2344739"/>
            </a:xfrm>
            <a:prstGeom prst="rect">
              <a:avLst/>
            </a:prstGeom>
            <a:solidFill>
              <a:srgbClr val="FF006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3" name="Shape 273"/>
            <p:cNvSpPr/>
            <p:nvPr/>
          </p:nvSpPr>
          <p:spPr>
            <a:xfrm rot="5400000">
              <a:off x="4622006" y="-604044"/>
              <a:ext cx="396876" cy="2532063"/>
            </a:xfrm>
            <a:prstGeom prst="rect">
              <a:avLst/>
            </a:prstGeom>
            <a:solidFill>
              <a:srgbClr val="FF66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4" name="Shape 274"/>
            <p:cNvSpPr/>
            <p:nvPr/>
          </p:nvSpPr>
          <p:spPr>
            <a:xfrm rot="5400000">
              <a:off x="5253831" y="-770732"/>
              <a:ext cx="382588" cy="3781426"/>
            </a:xfrm>
            <a:prstGeom prst="rect">
              <a:avLst/>
            </a:prstGeom>
            <a:solidFill>
              <a:srgbClr val="FFFF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5" name="Shape 275"/>
            <p:cNvSpPr/>
            <p:nvPr/>
          </p:nvSpPr>
          <p:spPr>
            <a:xfrm rot="5400000">
              <a:off x="4995862" y="-66675"/>
              <a:ext cx="384176" cy="3267075"/>
            </a:xfrm>
            <a:prstGeom prst="rect">
              <a:avLst/>
            </a:prstGeom>
            <a:solidFill>
              <a:srgbClr val="00FF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6" name="Shape 276"/>
            <p:cNvSpPr/>
            <p:nvPr/>
          </p:nvSpPr>
          <p:spPr>
            <a:xfrm rot="5400000">
              <a:off x="5526881" y="300831"/>
              <a:ext cx="384176" cy="4329113"/>
            </a:xfrm>
            <a:prstGeom prst="rect">
              <a:avLst/>
            </a:prstGeom>
            <a:solidFill>
              <a:srgbClr val="66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7" name="Shape 277"/>
            <p:cNvSpPr/>
            <p:nvPr/>
          </p:nvSpPr>
          <p:spPr>
            <a:xfrm>
              <a:off x="0" y="9525"/>
              <a:ext cx="3079750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tabLst>
                  <a:tab pos="1816100" algn="l"/>
                </a:tabLst>
                <a:defRPr sz="2000">
                  <a:solidFill>
                    <a:srgbClr val="0070C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UKPDS	DBP &lt;85</a:t>
              </a:r>
            </a:p>
          </p:txBody>
        </p:sp>
        <p:sp>
          <p:nvSpPr>
            <p:cNvPr id="278" name="Shape 278"/>
            <p:cNvSpPr/>
            <p:nvPr/>
          </p:nvSpPr>
          <p:spPr>
            <a:xfrm>
              <a:off x="0" y="471487"/>
              <a:ext cx="3079750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tabLst>
                  <a:tab pos="1816100" algn="l"/>
                </a:tabLst>
                <a:defRPr sz="2000">
                  <a:solidFill>
                    <a:srgbClr val="0070C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ABCD	DBP &lt;75</a:t>
              </a:r>
            </a:p>
          </p:txBody>
        </p:sp>
        <p:sp>
          <p:nvSpPr>
            <p:cNvPr id="279" name="Shape 279"/>
            <p:cNvSpPr/>
            <p:nvPr/>
          </p:nvSpPr>
          <p:spPr>
            <a:xfrm>
              <a:off x="0" y="922337"/>
              <a:ext cx="3079750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tabLst>
                  <a:tab pos="1816100" algn="l"/>
                </a:tabLst>
                <a:defRPr sz="2000">
                  <a:solidFill>
                    <a:srgbClr val="0070C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MDRD	MAP &lt;92</a:t>
              </a:r>
            </a:p>
          </p:txBody>
        </p:sp>
        <p:sp>
          <p:nvSpPr>
            <p:cNvPr id="280" name="Shape 280"/>
            <p:cNvSpPr/>
            <p:nvPr/>
          </p:nvSpPr>
          <p:spPr>
            <a:xfrm>
              <a:off x="0" y="1370012"/>
              <a:ext cx="3079750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tabLst>
                  <a:tab pos="1816100" algn="l"/>
                </a:tabLst>
                <a:defRPr sz="2000">
                  <a:solidFill>
                    <a:srgbClr val="0070C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HOT	DBP &lt;80</a:t>
              </a:r>
            </a:p>
          </p:txBody>
        </p:sp>
        <p:sp>
          <p:nvSpPr>
            <p:cNvPr id="281" name="Shape 281"/>
            <p:cNvSpPr/>
            <p:nvPr/>
          </p:nvSpPr>
          <p:spPr>
            <a:xfrm>
              <a:off x="0" y="2252662"/>
              <a:ext cx="3602038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tabLst>
                  <a:tab pos="1143000" algn="l"/>
                </a:tabLst>
                <a:defRPr sz="2000">
                  <a:solidFill>
                    <a:srgbClr val="0070C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IDNT	SBP &lt;135/DBP &lt;85</a:t>
              </a:r>
            </a:p>
          </p:txBody>
        </p:sp>
      </p:grpSp>
      <p:grpSp>
        <p:nvGrpSpPr>
          <p:cNvPr id="285" name="Group 285"/>
          <p:cNvGrpSpPr/>
          <p:nvPr/>
        </p:nvGrpSpPr>
        <p:grpSpPr>
          <a:xfrm>
            <a:off x="550862" y="2411412"/>
            <a:ext cx="5005389" cy="396241"/>
            <a:chOff x="0" y="0"/>
            <a:chExt cx="5005387" cy="396240"/>
          </a:xfrm>
        </p:grpSpPr>
        <p:sp>
          <p:nvSpPr>
            <p:cNvPr id="283" name="Shape 283"/>
            <p:cNvSpPr/>
            <p:nvPr/>
          </p:nvSpPr>
          <p:spPr>
            <a:xfrm rot="5400000">
              <a:off x="4100512" y="-541338"/>
              <a:ext cx="358776" cy="1450976"/>
            </a:xfrm>
            <a:prstGeom prst="rect">
              <a:avLst/>
            </a:prstGeom>
            <a:solidFill>
              <a:srgbClr val="B2B2B2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84" name="Shape 284"/>
            <p:cNvSpPr/>
            <p:nvPr/>
          </p:nvSpPr>
          <p:spPr>
            <a:xfrm>
              <a:off x="0" y="0"/>
              <a:ext cx="3602038" cy="396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tabLst>
                  <a:tab pos="1143000" algn="l"/>
                </a:tabLst>
                <a:defRPr sz="2000">
                  <a:solidFill>
                    <a:srgbClr val="0070C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ALLHAT</a:t>
              </a:r>
              <a:r>
                <a:rPr>
                  <a:solidFill>
                    <a:srgbClr val="FFFFFF"/>
                  </a:solidFill>
                </a:rPr>
                <a:t>	SBP &lt;</a:t>
              </a:r>
              <a:r>
                <a:t>140/DBP</a:t>
              </a:r>
              <a:r>
                <a:rPr>
                  <a:solidFill>
                    <a:srgbClr val="FFFFFF"/>
                  </a:solidFill>
                </a:rPr>
                <a:t> &lt;90</a:t>
              </a:r>
            </a:p>
          </p:txBody>
        </p:sp>
      </p:grpSp>
      <p:sp>
        <p:nvSpPr>
          <p:cNvPr id="286" name="Shape 286"/>
          <p:cNvSpPr/>
          <p:nvPr/>
        </p:nvSpPr>
        <p:spPr>
          <a:xfrm flipV="1">
            <a:off x="4103687" y="2287587"/>
            <a:ext cx="1" cy="320040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7" name="Shape 287"/>
          <p:cNvSpPr/>
          <p:nvPr/>
        </p:nvSpPr>
        <p:spPr>
          <a:xfrm>
            <a:off x="-1" y="44450"/>
            <a:ext cx="9144002" cy="1246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20000"/>
              </a:lnSpc>
              <a:defRPr b="1" sz="3600">
                <a:solidFill>
                  <a:srgbClr val="1F497D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Multiple Antihypertensive Agents </a:t>
            </a:r>
            <a:br/>
            <a:r>
              <a:t>Are Needed to Achieve Target BP</a:t>
            </a:r>
          </a:p>
        </p:txBody>
      </p:sp>
      <p:sp>
        <p:nvSpPr>
          <p:cNvPr id="288" name="Shape 288"/>
          <p:cNvSpPr/>
          <p:nvPr/>
        </p:nvSpPr>
        <p:spPr>
          <a:xfrm>
            <a:off x="163512" y="5573178"/>
            <a:ext cx="8615363" cy="899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 anchor="b">
            <a:spAutoFit/>
          </a:bodyPr>
          <a:lstStyle/>
          <a:p>
            <a:pPr>
              <a:defRPr b="1" sz="1400">
                <a:latin typeface="Arial"/>
                <a:ea typeface="Arial"/>
                <a:cs typeface="Arial"/>
                <a:sym typeface="Arial"/>
              </a:defRPr>
            </a:pPr>
            <a:r>
              <a:t>DBP, diastolic blood pressure; MAP, mean arterial pressure; SBP, systolic blood pressure. </a:t>
            </a:r>
          </a:p>
          <a:p>
            <a:pPr>
              <a:defRPr b="1" sz="1400">
                <a:latin typeface="Arial"/>
                <a:ea typeface="Arial"/>
                <a:cs typeface="Arial"/>
                <a:sym typeface="Arial"/>
              </a:defRPr>
            </a:pPr>
            <a:r>
              <a:t>Bakris GL et al. </a:t>
            </a:r>
            <a:r>
              <a:rPr i="1"/>
              <a:t>Am J Kidney Dis.</a:t>
            </a:r>
            <a:r>
              <a:t> 2000;36:646-661.</a:t>
            </a:r>
          </a:p>
          <a:p>
            <a:pPr>
              <a:defRPr b="1" sz="1400">
                <a:latin typeface="Arial"/>
                <a:ea typeface="Arial"/>
                <a:cs typeface="Arial"/>
                <a:sym typeface="Arial"/>
              </a:defRPr>
            </a:pPr>
            <a:r>
              <a:t>Lewis EJ et al. </a:t>
            </a:r>
            <a:r>
              <a:rPr i="1"/>
              <a:t>N Engl J Med.</a:t>
            </a:r>
            <a:r>
              <a:t> 2001;345:851-860.</a:t>
            </a:r>
          </a:p>
          <a:p>
            <a:pPr>
              <a:defRPr b="1" sz="1400">
                <a:latin typeface="Arial"/>
                <a:ea typeface="Arial"/>
                <a:cs typeface="Arial"/>
                <a:sym typeface="Arial"/>
              </a:defRPr>
            </a:pPr>
            <a:r>
              <a:t>Cushman WC et al. </a:t>
            </a:r>
            <a:r>
              <a:rPr i="1"/>
              <a:t>J Clin Hypertens</a:t>
            </a:r>
            <a:r>
              <a:t>. 2002;4:393-405.</a:t>
            </a:r>
          </a:p>
        </p:txBody>
      </p:sp>
      <p:sp>
        <p:nvSpPr>
          <p:cNvPr id="289" name="Shape 289"/>
          <p:cNvSpPr/>
          <p:nvPr/>
        </p:nvSpPr>
        <p:spPr>
          <a:xfrm flipH="1">
            <a:off x="5580062" y="2276475"/>
            <a:ext cx="1" cy="360045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0" name="Shape 290"/>
          <p:cNvSpPr/>
          <p:nvPr/>
        </p:nvSpPr>
        <p:spPr>
          <a:xfrm>
            <a:off x="4140200" y="1925637"/>
            <a:ext cx="39370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defRPr sz="2000">
                <a:solidFill>
                  <a:srgbClr val="0070C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91" name="Shape 291"/>
          <p:cNvSpPr/>
          <p:nvPr/>
        </p:nvSpPr>
        <p:spPr>
          <a:xfrm>
            <a:off x="5519737" y="1916112"/>
            <a:ext cx="39370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defRPr sz="2000">
                <a:solidFill>
                  <a:srgbClr val="0070C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92" name="Shape 292"/>
          <p:cNvSpPr/>
          <p:nvPr/>
        </p:nvSpPr>
        <p:spPr>
          <a:xfrm>
            <a:off x="7042150" y="1925637"/>
            <a:ext cx="39370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defRPr sz="2000">
                <a:solidFill>
                  <a:srgbClr val="0070C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293" name="Shape 293"/>
          <p:cNvSpPr/>
          <p:nvPr/>
        </p:nvSpPr>
        <p:spPr>
          <a:xfrm>
            <a:off x="8397875" y="1925637"/>
            <a:ext cx="39370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defRPr sz="2000">
                <a:solidFill>
                  <a:srgbClr val="0070C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294" name="Shape 294"/>
          <p:cNvSpPr/>
          <p:nvPr/>
        </p:nvSpPr>
        <p:spPr>
          <a:xfrm>
            <a:off x="4264025" y="2441575"/>
            <a:ext cx="4319588" cy="0"/>
          </a:xfrm>
          <a:prstGeom prst="line">
            <a:avLst/>
          </a:prstGeom>
          <a:ln w="19050">
            <a:solidFill>
              <a:srgbClr val="558ED5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5" name="Shape 295"/>
          <p:cNvSpPr/>
          <p:nvPr/>
        </p:nvSpPr>
        <p:spPr>
          <a:xfrm>
            <a:off x="763587" y="2441575"/>
            <a:ext cx="831851" cy="0"/>
          </a:xfrm>
          <a:prstGeom prst="line">
            <a:avLst/>
          </a:prstGeom>
          <a:ln w="19050">
            <a:solidFill>
              <a:srgbClr val="558ED5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6" name="Shape 296"/>
          <p:cNvSpPr/>
          <p:nvPr/>
        </p:nvSpPr>
        <p:spPr>
          <a:xfrm>
            <a:off x="1979612" y="2441575"/>
            <a:ext cx="2009776" cy="0"/>
          </a:xfrm>
          <a:prstGeom prst="line">
            <a:avLst/>
          </a:prstGeom>
          <a:ln w="19050">
            <a:solidFill>
              <a:srgbClr val="558ED5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type="title" idx="4294967295"/>
          </p:nvPr>
        </p:nvSpPr>
        <p:spPr>
          <a:xfrm>
            <a:off x="685800" y="2895600"/>
            <a:ext cx="7772400" cy="1470025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b="1" sz="4000">
                <a:solidFill>
                  <a:srgbClr val="00B050"/>
                </a:solidFill>
              </a:defRPr>
            </a:lvl1pPr>
          </a:lstStyle>
          <a:p>
            <a:pPr/>
            <a:r>
              <a:t>Quali sono le terapie di associazione raccomandate?</a:t>
            </a:r>
          </a:p>
        </p:txBody>
      </p:sp>
      <p:pic>
        <p:nvPicPr>
          <p:cNvPr id="299" name="image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4997"/>
          <a:stretch>
            <a:fillRect/>
          </a:stretch>
        </p:blipFill>
        <p:spPr>
          <a:xfrm>
            <a:off x="531812" y="765175"/>
            <a:ext cx="8143876" cy="9874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Personalizza struttura">
  <a:themeElements>
    <a:clrScheme name="Personalizza struttur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Personalizza struttura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Personalizza struttur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17960" dir="2700000">
              <a:srgbClr val="999999"/>
            </a:outerShdw>
          </a:effectLst>
        </a:effectStyle>
        <a:effectStyle>
          <a:effectLst>
            <a:outerShdw sx="100000" sy="100000" kx="0" ky="0" algn="b" rotWithShape="0" blurRad="63500" dist="17960" dir="2700000">
              <a:srgbClr val="999999"/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17960" dir="2700000">
            <a:srgbClr val="999999"/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ersonalizza struttura">
  <a:themeElements>
    <a:clrScheme name="Personalizza struttur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Personalizza struttura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Personalizza struttur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17960" dir="2700000">
              <a:srgbClr val="999999"/>
            </a:outerShdw>
          </a:effectLst>
        </a:effectStyle>
        <a:effectStyle>
          <a:effectLst>
            <a:outerShdw sx="100000" sy="100000" kx="0" ky="0" algn="b" rotWithShape="0" blurRad="63500" dist="17960" dir="2700000">
              <a:srgbClr val="999999"/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17960" dir="2700000">
            <a:srgbClr val="999999"/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